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notesMasterIdLst>
    <p:notesMasterId r:id="rId26"/>
  </p:notesMasterIdLst>
  <p:handoutMasterIdLst>
    <p:handoutMasterId r:id="rId27"/>
  </p:handoutMasterIdLst>
  <p:sldIdLst>
    <p:sldId id="509" r:id="rId2"/>
    <p:sldId id="443" r:id="rId3"/>
    <p:sldId id="578" r:id="rId4"/>
    <p:sldId id="581" r:id="rId5"/>
    <p:sldId id="582" r:id="rId6"/>
    <p:sldId id="587" r:id="rId7"/>
    <p:sldId id="579" r:id="rId8"/>
    <p:sldId id="514" r:id="rId9"/>
    <p:sldId id="427" r:id="rId10"/>
    <p:sldId id="573" r:id="rId11"/>
    <p:sldId id="557" r:id="rId12"/>
    <p:sldId id="558" r:id="rId13"/>
    <p:sldId id="583" r:id="rId14"/>
    <p:sldId id="572" r:id="rId15"/>
    <p:sldId id="555" r:id="rId16"/>
    <p:sldId id="571" r:id="rId17"/>
    <p:sldId id="584" r:id="rId18"/>
    <p:sldId id="585" r:id="rId19"/>
    <p:sldId id="586" r:id="rId20"/>
    <p:sldId id="547" r:id="rId21"/>
    <p:sldId id="548" r:id="rId22"/>
    <p:sldId id="575" r:id="rId23"/>
    <p:sldId id="577" r:id="rId24"/>
    <p:sldId id="544" r:id="rId25"/>
  </p:sldIdLst>
  <p:sldSz cx="9906000" cy="6858000" type="A4"/>
  <p:notesSz cx="6797675" cy="987425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0"/>
        <a:ea typeface="굴림" charset="0"/>
        <a:cs typeface="굴림" charset="0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0"/>
        <a:ea typeface="굴림" charset="0"/>
        <a:cs typeface="굴림" charset="0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0"/>
        <a:ea typeface="굴림" charset="0"/>
        <a:cs typeface="굴림" charset="0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0"/>
        <a:ea typeface="굴림" charset="0"/>
        <a:cs typeface="굴림" charset="0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0"/>
        <a:ea typeface="굴림" charset="0"/>
        <a:cs typeface="굴림" charset="0"/>
      </a:defRPr>
    </a:lvl5pPr>
    <a:lvl6pPr marL="2286000" algn="l" defTabSz="457200" rtl="0" eaLnBrk="1" latinLnBrk="0" hangingPunct="1">
      <a:defRPr kumimoji="1" kern="1200">
        <a:solidFill>
          <a:schemeClr val="tx1"/>
        </a:solidFill>
        <a:latin typeface="굴림" charset="0"/>
        <a:ea typeface="굴림" charset="0"/>
        <a:cs typeface="굴림" charset="0"/>
      </a:defRPr>
    </a:lvl6pPr>
    <a:lvl7pPr marL="2743200" algn="l" defTabSz="457200" rtl="0" eaLnBrk="1" latinLnBrk="0" hangingPunct="1">
      <a:defRPr kumimoji="1" kern="1200">
        <a:solidFill>
          <a:schemeClr val="tx1"/>
        </a:solidFill>
        <a:latin typeface="굴림" charset="0"/>
        <a:ea typeface="굴림" charset="0"/>
        <a:cs typeface="굴림" charset="0"/>
      </a:defRPr>
    </a:lvl7pPr>
    <a:lvl8pPr marL="3200400" algn="l" defTabSz="457200" rtl="0" eaLnBrk="1" latinLnBrk="0" hangingPunct="1">
      <a:defRPr kumimoji="1" kern="1200">
        <a:solidFill>
          <a:schemeClr val="tx1"/>
        </a:solidFill>
        <a:latin typeface="굴림" charset="0"/>
        <a:ea typeface="굴림" charset="0"/>
        <a:cs typeface="굴림" charset="0"/>
      </a:defRPr>
    </a:lvl8pPr>
    <a:lvl9pPr marL="3657600" algn="l" defTabSz="457200" rtl="0" eaLnBrk="1" latinLnBrk="0" hangingPunct="1">
      <a:defRPr kumimoji="1" kern="1200">
        <a:solidFill>
          <a:schemeClr val="tx1"/>
        </a:solidFill>
        <a:latin typeface="굴림" charset="0"/>
        <a:ea typeface="굴림" charset="0"/>
        <a:cs typeface="굴림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10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21"/>
    <a:srgbClr val="39471D"/>
    <a:srgbClr val="CF2975"/>
    <a:srgbClr val="660033"/>
    <a:srgbClr val="FFFFCC"/>
    <a:srgbClr val="8E0000"/>
    <a:srgbClr val="BC70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어두운 스타일 1 - 강조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보통 스타일 3 - 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보통 스타일 3 - 강조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660B408-B3CF-4A94-85FC-2B1E0A45F4A2}" styleName="어두운 스타일 2 - 강조 1/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보통 스타일 1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보통 스타일 1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밝은 스타일 2 - 강조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46F890A9-2807-4EBB-B81D-B2AA78EC7F39}" styleName="어두운 스타일 2 - 강조 5/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72" autoAdjust="0"/>
    <p:restoredTop sz="98150" autoAdjust="0"/>
  </p:normalViewPr>
  <p:slideViewPr>
    <p:cSldViewPr snapToGrid="0">
      <p:cViewPr>
        <p:scale>
          <a:sx n="100" d="100"/>
          <a:sy n="100" d="100"/>
        </p:scale>
        <p:origin x="-736" y="-21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086"/>
    </p:cViewPr>
  </p:sorterViewPr>
  <p:notesViewPr>
    <p:cSldViewPr snapToGrid="0">
      <p:cViewPr varScale="1">
        <p:scale>
          <a:sx n="78" d="100"/>
          <a:sy n="78" d="100"/>
        </p:scale>
        <p:origin x="-2478" y="-102"/>
      </p:cViewPr>
      <p:guideLst>
        <p:guide orient="horz" pos="3110"/>
        <p:guide pos="2142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10314F8-7309-3B4D-88A9-1FB87B2F3574}" type="datetimeFigureOut">
              <a:rPr lang="ko-KR" altLang="en-US"/>
              <a:pPr/>
              <a:t>14. 7. 10.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AD6D765-3DA9-1342-834E-D76246CD898D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9834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B5F9F03-1092-3D40-8077-D506A59E7378}" type="datetimeFigureOut">
              <a:rPr lang="ko-KR" altLang="en-US"/>
              <a:pPr/>
              <a:t>14. 7. 10.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23900" y="739775"/>
            <a:ext cx="53498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640612D-B1CA-DF4F-B9A4-F1FCDA643F8C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43363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 charset="0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 charset="0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 charset="0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 charset="0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 charset="0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5222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0132"/>
            <a:fld id="{E356507B-0C87-4AD6-9AB8-2AFB2D2FE67B}" type="slidenum">
              <a:rPr lang="en-US" altLang="ko-KR" smtClean="0"/>
              <a:pPr defTabSz="910132"/>
              <a:t>1</a:t>
            </a:fld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871898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9pPr>
          </a:lstStyle>
          <a:p>
            <a:pPr algn="r" eaLnBrk="1" hangingPunct="1"/>
            <a:fld id="{0CF00B77-40C6-114E-B5D8-D506A42E327B}" type="slidenum">
              <a:rPr lang="ko-KR" altLang="en-GB" sz="1200">
                <a:latin typeface="Arial" charset="0"/>
              </a:rPr>
              <a:pPr algn="r" eaLnBrk="1" hangingPunct="1"/>
              <a:t>10</a:t>
            </a:fld>
            <a:endParaRPr lang="en-GB" altLang="ko-KR" sz="1200"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b="1" dirty="0" smtClean="0">
              <a:solidFill>
                <a:srgbClr val="FF0000"/>
              </a:solidFill>
              <a:latin typeface="나눔고딕"/>
              <a:ea typeface="나눔고딕"/>
              <a:cs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779630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9pPr>
          </a:lstStyle>
          <a:p>
            <a:pPr algn="r" eaLnBrk="1" hangingPunct="1"/>
            <a:fld id="{0CF00B77-40C6-114E-B5D8-D506A42E327B}" type="slidenum">
              <a:rPr lang="ko-KR" altLang="en-GB" sz="1200">
                <a:latin typeface="Arial" charset="0"/>
              </a:rPr>
              <a:pPr algn="r" eaLnBrk="1" hangingPunct="1"/>
              <a:t>11</a:t>
            </a:fld>
            <a:endParaRPr lang="en-GB" altLang="ko-KR" sz="1200"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671729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9pPr>
          </a:lstStyle>
          <a:p>
            <a:pPr algn="r" eaLnBrk="1" hangingPunct="1"/>
            <a:fld id="{0CF00B77-40C6-114E-B5D8-D506A42E327B}" type="slidenum">
              <a:rPr lang="ko-KR" altLang="en-GB" sz="1200">
                <a:latin typeface="Arial" charset="0"/>
              </a:rPr>
              <a:pPr algn="r" eaLnBrk="1" hangingPunct="1"/>
              <a:t>12</a:t>
            </a:fld>
            <a:endParaRPr lang="en-GB" altLang="ko-KR" sz="1200"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ko-KR" sz="1200" dirty="0" smtClean="0"/>
          </a:p>
        </p:txBody>
      </p:sp>
    </p:spTree>
    <p:extLst>
      <p:ext uri="{BB962C8B-B14F-4D97-AF65-F5344CB8AC3E}">
        <p14:creationId xmlns:p14="http://schemas.microsoft.com/office/powerpoint/2010/main" val="22671729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9pPr>
          </a:lstStyle>
          <a:p>
            <a:pPr algn="r" eaLnBrk="1" hangingPunct="1"/>
            <a:fld id="{0CF00B77-40C6-114E-B5D8-D506A42E327B}" type="slidenum">
              <a:rPr lang="ko-KR" altLang="en-GB" sz="1200">
                <a:latin typeface="Arial" charset="0"/>
              </a:rPr>
              <a:pPr algn="r" eaLnBrk="1" hangingPunct="1"/>
              <a:t>13</a:t>
            </a:fld>
            <a:endParaRPr lang="en-GB" altLang="ko-KR" sz="1200"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ko-KR" sz="1200" dirty="0" smtClean="0"/>
          </a:p>
        </p:txBody>
      </p:sp>
    </p:spTree>
    <p:extLst>
      <p:ext uri="{BB962C8B-B14F-4D97-AF65-F5344CB8AC3E}">
        <p14:creationId xmlns:p14="http://schemas.microsoft.com/office/powerpoint/2010/main" val="22671729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ko-KR" altLang="en-US">
              <a:latin typeface="맑은 고딕" charset="0"/>
              <a:ea typeface="맑은 고딕" charset="0"/>
            </a:endParaRPr>
          </a:p>
        </p:txBody>
      </p:sp>
      <p:sp>
        <p:nvSpPr>
          <p:cNvPr id="5734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9pPr>
          </a:lstStyle>
          <a:p>
            <a:pPr eaLnBrk="1" hangingPunct="1"/>
            <a:fld id="{369CB64E-2D15-064A-96FE-911A8EF74781}" type="slidenum">
              <a:rPr lang="ko-KR" altLang="en-US"/>
              <a:pPr eaLnBrk="1" hangingPunct="1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63528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  <p:sp>
        <p:nvSpPr>
          <p:cNvPr id="6144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0132"/>
            <a:fld id="{16E14128-47DA-4E87-A1DE-5C9A4D5E0806}" type="slidenum">
              <a:rPr lang="en-US" altLang="ko-KR" smtClean="0"/>
              <a:pPr defTabSz="910132"/>
              <a:t>15</a:t>
            </a:fld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41694962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28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ko-KR" altLang="en-US" dirty="0">
              <a:latin typeface="맑은 고딕" charset="0"/>
              <a:ea typeface="맑은 고딕" charset="0"/>
            </a:endParaRPr>
          </a:p>
        </p:txBody>
      </p:sp>
      <p:sp>
        <p:nvSpPr>
          <p:cNvPr id="9728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9pPr>
          </a:lstStyle>
          <a:p>
            <a:pPr eaLnBrk="1" hangingPunct="1"/>
            <a:fld id="{AA83A5FD-EAB6-4D45-8AC2-C61D02FB34E3}" type="slidenum">
              <a:rPr lang="ko-KR" altLang="en-US"/>
              <a:pPr eaLnBrk="1" hangingPunct="1"/>
              <a:t>16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922414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28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ko-KR" altLang="en-US" dirty="0">
              <a:latin typeface="맑은 고딕" charset="0"/>
              <a:ea typeface="맑은 고딕" charset="0"/>
            </a:endParaRPr>
          </a:p>
        </p:txBody>
      </p:sp>
      <p:sp>
        <p:nvSpPr>
          <p:cNvPr id="9728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9pPr>
          </a:lstStyle>
          <a:p>
            <a:pPr eaLnBrk="1" hangingPunct="1"/>
            <a:fld id="{AA83A5FD-EAB6-4D45-8AC2-C61D02FB34E3}" type="slidenum">
              <a:rPr lang="ko-KR" altLang="en-US"/>
              <a:pPr eaLnBrk="1" hangingPunct="1"/>
              <a:t>17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922414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28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ko-KR" altLang="en-US" dirty="0">
              <a:latin typeface="맑은 고딕" charset="0"/>
              <a:ea typeface="맑은 고딕" charset="0"/>
            </a:endParaRPr>
          </a:p>
        </p:txBody>
      </p:sp>
      <p:sp>
        <p:nvSpPr>
          <p:cNvPr id="9728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9pPr>
          </a:lstStyle>
          <a:p>
            <a:pPr eaLnBrk="1" hangingPunct="1"/>
            <a:fld id="{AA83A5FD-EAB6-4D45-8AC2-C61D02FB34E3}" type="slidenum">
              <a:rPr lang="ko-KR" altLang="en-US"/>
              <a:pPr eaLnBrk="1" hangingPunct="1"/>
              <a:t>18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922414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28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ko-KR" altLang="en-US" dirty="0">
              <a:latin typeface="맑은 고딕" charset="0"/>
              <a:ea typeface="맑은 고딕" charset="0"/>
            </a:endParaRPr>
          </a:p>
        </p:txBody>
      </p:sp>
      <p:sp>
        <p:nvSpPr>
          <p:cNvPr id="9728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9pPr>
          </a:lstStyle>
          <a:p>
            <a:pPr eaLnBrk="1" hangingPunct="1"/>
            <a:fld id="{AA83A5FD-EAB6-4D45-8AC2-C61D02FB34E3}" type="slidenum">
              <a:rPr lang="ko-KR" altLang="en-US"/>
              <a:pPr eaLnBrk="1" hangingPunct="1"/>
              <a:t>19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92241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ko-KR" altLang="en-US" dirty="0">
              <a:latin typeface="맑은 고딕" charset="0"/>
              <a:ea typeface="맑은 고딕" charset="0"/>
            </a:endParaRPr>
          </a:p>
        </p:txBody>
      </p:sp>
      <p:sp>
        <p:nvSpPr>
          <p:cNvPr id="5427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9pPr>
          </a:lstStyle>
          <a:p>
            <a:pPr eaLnBrk="1" hangingPunct="1"/>
            <a:fld id="{1F34ED94-C052-BA44-8E4A-ED8E14E21CBC}" type="slidenum">
              <a:rPr lang="ko-KR" altLang="en-US"/>
              <a:pPr eaLnBrk="1" hangingPunct="1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36406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ko-KR" altLang="en-US">
              <a:latin typeface="맑은 고딕" charset="0"/>
              <a:ea typeface="맑은 고딕" charset="0"/>
            </a:endParaRPr>
          </a:p>
        </p:txBody>
      </p:sp>
      <p:sp>
        <p:nvSpPr>
          <p:cNvPr id="5734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9pPr>
          </a:lstStyle>
          <a:p>
            <a:pPr eaLnBrk="1" hangingPunct="1"/>
            <a:fld id="{369CB64E-2D15-064A-96FE-911A8EF74781}" type="slidenum">
              <a:rPr lang="ko-KR" altLang="en-US"/>
              <a:pPr eaLnBrk="1" hangingPunct="1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51691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ko-KR" altLang="en-US" dirty="0">
              <a:latin typeface="맑은 고딕" charset="0"/>
              <a:ea typeface="맑은 고딕" charset="0"/>
            </a:endParaRPr>
          </a:p>
        </p:txBody>
      </p:sp>
      <p:sp>
        <p:nvSpPr>
          <p:cNvPr id="5939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9pPr>
          </a:lstStyle>
          <a:p>
            <a:pPr eaLnBrk="1" hangingPunct="1"/>
            <a:fld id="{27E66EF6-E02A-A049-B9E0-130B47C96B36}" type="slidenum">
              <a:rPr lang="ko-KR" altLang="en-US"/>
              <a:pPr eaLnBrk="1" hangingPunct="1"/>
              <a:t>21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565538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ko-KR" altLang="en-US" dirty="0">
              <a:latin typeface="맑은 고딕" charset="0"/>
              <a:ea typeface="맑은 고딕" charset="0"/>
            </a:endParaRPr>
          </a:p>
        </p:txBody>
      </p:sp>
      <p:sp>
        <p:nvSpPr>
          <p:cNvPr id="5939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9pPr>
          </a:lstStyle>
          <a:p>
            <a:pPr eaLnBrk="1" hangingPunct="1"/>
            <a:fld id="{27E66EF6-E02A-A049-B9E0-130B47C96B36}" type="slidenum">
              <a:rPr lang="ko-KR" altLang="en-US"/>
              <a:pPr eaLnBrk="1" hangingPunct="1"/>
              <a:t>22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565538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ko-KR" altLang="en-US" dirty="0">
              <a:latin typeface="맑은 고딕" charset="0"/>
              <a:ea typeface="맑은 고딕" charset="0"/>
            </a:endParaRPr>
          </a:p>
        </p:txBody>
      </p:sp>
      <p:sp>
        <p:nvSpPr>
          <p:cNvPr id="5939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9pPr>
          </a:lstStyle>
          <a:p>
            <a:pPr eaLnBrk="1" hangingPunct="1"/>
            <a:fld id="{27E66EF6-E02A-A049-B9E0-130B47C96B36}" type="slidenum">
              <a:rPr lang="ko-KR" altLang="en-US"/>
              <a:pPr eaLnBrk="1" hangingPunct="1"/>
              <a:t>23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565538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2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ko-KR" altLang="en-US">
              <a:latin typeface="맑은 고딕" charset="0"/>
              <a:ea typeface="맑은 고딕" charset="0"/>
            </a:endParaRPr>
          </a:p>
        </p:txBody>
      </p:sp>
      <p:sp>
        <p:nvSpPr>
          <p:cNvPr id="9626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9pPr>
          </a:lstStyle>
          <a:p>
            <a:pPr eaLnBrk="1" hangingPunct="1"/>
            <a:fld id="{33B785A1-5E85-794F-B566-E7F0EC41AD07}" type="slidenum">
              <a:rPr lang="ko-KR" altLang="en-US"/>
              <a:pPr eaLnBrk="1" hangingPunct="1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4206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ko-KR" altLang="en-US">
              <a:latin typeface="맑은 고딕" charset="0"/>
              <a:ea typeface="맑은 고딕" charset="0"/>
            </a:endParaRPr>
          </a:p>
        </p:txBody>
      </p:sp>
      <p:sp>
        <p:nvSpPr>
          <p:cNvPr id="5734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9pPr>
          </a:lstStyle>
          <a:p>
            <a:pPr eaLnBrk="1" hangingPunct="1"/>
            <a:fld id="{369CB64E-2D15-064A-96FE-911A8EF74781}" type="slidenum">
              <a:rPr lang="ko-KR" altLang="en-US"/>
              <a:pPr eaLnBrk="1" hangingPunct="1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5169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ko-KR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5939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9pPr>
          </a:lstStyle>
          <a:p>
            <a:pPr eaLnBrk="1" hangingPunct="1"/>
            <a:fld id="{27E66EF6-E02A-A049-B9E0-130B47C96B36}" type="slidenum">
              <a:rPr lang="ko-KR" altLang="en-US"/>
              <a:pPr eaLnBrk="1" hangingPunct="1"/>
              <a:t>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56553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37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ko-KR" altLang="en-US">
              <a:latin typeface="맑은 고딕" charset="0"/>
              <a:ea typeface="맑은 고딕" charset="0"/>
            </a:endParaRPr>
          </a:p>
        </p:txBody>
      </p:sp>
      <p:sp>
        <p:nvSpPr>
          <p:cNvPr id="58372" name="슬라이드 번호 개체 틀 3"/>
          <p:cNvSpPr txBox="1">
            <a:spLocks noGrp="1"/>
          </p:cNvSpPr>
          <p:nvPr/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9pPr>
          </a:lstStyle>
          <a:p>
            <a:pPr algn="r" eaLnBrk="1" hangingPunct="1"/>
            <a:fld id="{3077796D-ADE7-CE4A-9C43-181CFC4A3C18}" type="slidenum">
              <a:rPr lang="ko-KR" altLang="en-US" sz="1200"/>
              <a:pPr algn="r" eaLnBrk="1" hangingPunct="1"/>
              <a:t>5</a:t>
            </a:fld>
            <a:endParaRPr lang="en-US" altLang="ko-KR" sz="1200"/>
          </a:p>
        </p:txBody>
      </p:sp>
    </p:spTree>
    <p:extLst>
      <p:ext uri="{BB962C8B-B14F-4D97-AF65-F5344CB8AC3E}">
        <p14:creationId xmlns:p14="http://schemas.microsoft.com/office/powerpoint/2010/main" val="1136929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37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ko-KR" altLang="en-US">
              <a:latin typeface="맑은 고딕" charset="0"/>
              <a:ea typeface="맑은 고딕" charset="0"/>
            </a:endParaRPr>
          </a:p>
        </p:txBody>
      </p:sp>
      <p:sp>
        <p:nvSpPr>
          <p:cNvPr id="58372" name="슬라이드 번호 개체 틀 3"/>
          <p:cNvSpPr txBox="1">
            <a:spLocks noGrp="1"/>
          </p:cNvSpPr>
          <p:nvPr/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9pPr>
          </a:lstStyle>
          <a:p>
            <a:pPr algn="r" eaLnBrk="1" hangingPunct="1"/>
            <a:fld id="{3077796D-ADE7-CE4A-9C43-181CFC4A3C18}" type="slidenum">
              <a:rPr lang="ko-KR" altLang="en-US" sz="1200"/>
              <a:pPr algn="r" eaLnBrk="1" hangingPunct="1"/>
              <a:t>6</a:t>
            </a:fld>
            <a:endParaRPr lang="en-US" altLang="ko-KR" sz="1200"/>
          </a:p>
        </p:txBody>
      </p:sp>
    </p:spTree>
    <p:extLst>
      <p:ext uri="{BB962C8B-B14F-4D97-AF65-F5344CB8AC3E}">
        <p14:creationId xmlns:p14="http://schemas.microsoft.com/office/powerpoint/2010/main" val="1136929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37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ko-KR" altLang="en-US">
              <a:latin typeface="맑은 고딕" charset="0"/>
              <a:ea typeface="맑은 고딕" charset="0"/>
            </a:endParaRPr>
          </a:p>
        </p:txBody>
      </p:sp>
      <p:sp>
        <p:nvSpPr>
          <p:cNvPr id="58372" name="슬라이드 번호 개체 틀 3"/>
          <p:cNvSpPr txBox="1">
            <a:spLocks noGrp="1"/>
          </p:cNvSpPr>
          <p:nvPr/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9pPr>
          </a:lstStyle>
          <a:p>
            <a:pPr algn="r" eaLnBrk="1" hangingPunct="1"/>
            <a:fld id="{3077796D-ADE7-CE4A-9C43-181CFC4A3C18}" type="slidenum">
              <a:rPr lang="ko-KR" altLang="en-US" sz="1200"/>
              <a:pPr algn="r" eaLnBrk="1" hangingPunct="1"/>
              <a:t>7</a:t>
            </a:fld>
            <a:endParaRPr lang="en-US" altLang="ko-KR" sz="1200"/>
          </a:p>
        </p:txBody>
      </p:sp>
    </p:spTree>
    <p:extLst>
      <p:ext uri="{BB962C8B-B14F-4D97-AF65-F5344CB8AC3E}">
        <p14:creationId xmlns:p14="http://schemas.microsoft.com/office/powerpoint/2010/main" val="1136929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ko-KR" altLang="en-US">
              <a:latin typeface="맑은 고딕" charset="0"/>
              <a:ea typeface="맑은 고딕" charset="0"/>
            </a:endParaRPr>
          </a:p>
        </p:txBody>
      </p:sp>
      <p:sp>
        <p:nvSpPr>
          <p:cNvPr id="5734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9pPr>
          </a:lstStyle>
          <a:p>
            <a:pPr eaLnBrk="1" hangingPunct="1"/>
            <a:fld id="{369CB64E-2D15-064A-96FE-911A8EF74781}" type="slidenum">
              <a:rPr lang="ko-KR" altLang="en-US"/>
              <a:pPr eaLnBrk="1" hangingPunct="1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3042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9pPr>
          </a:lstStyle>
          <a:p>
            <a:pPr algn="r" eaLnBrk="1" hangingPunct="1"/>
            <a:fld id="{0CF00B77-40C6-114E-B5D8-D506A42E327B}" type="slidenum">
              <a:rPr lang="ko-KR" altLang="en-GB" sz="1200">
                <a:latin typeface="Arial" charset="0"/>
              </a:rPr>
              <a:pPr algn="r" eaLnBrk="1" hangingPunct="1"/>
              <a:t>9</a:t>
            </a:fld>
            <a:endParaRPr lang="en-GB" altLang="ko-KR" sz="1200"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ko-KR" baseline="0" dirty="0" smtClean="0">
              <a:latin typeface="Arial" charset="0"/>
              <a:ea typeface="굴림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172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ng" hidden="1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75" y="6516688"/>
            <a:ext cx="147637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463" y="0"/>
            <a:ext cx="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latinLnBrk="0"/>
            <a:endParaRPr kumimoji="0" lang="ko-KR" altLang="en-US"/>
          </a:p>
        </p:txBody>
      </p:sp>
      <p:sp>
        <p:nvSpPr>
          <p:cNvPr id="12" name="Text Box 23"/>
          <p:cNvSpPr txBox="1">
            <a:spLocks noChangeArrowheads="1"/>
          </p:cNvSpPr>
          <p:nvPr userDrawn="1"/>
        </p:nvSpPr>
        <p:spPr bwMode="auto">
          <a:xfrm>
            <a:off x="1820863" y="6383338"/>
            <a:ext cx="6611937" cy="4667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auto" latinLnBrk="0" hangingPunct="0">
              <a:lnSpc>
                <a:spcPct val="90000"/>
              </a:lnSpc>
              <a:spcBef>
                <a:spcPct val="40000"/>
              </a:spcBef>
              <a:spcAft>
                <a:spcPts val="0"/>
              </a:spcAft>
              <a:defRPr/>
            </a:pPr>
            <a:r>
              <a:rPr kumimoji="0" lang="en-US" altLang="ko-KR" sz="900" kern="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This information was prepared by  BA Solutions Co., Ltd. solely for the use of client personnel.  </a:t>
            </a:r>
            <a:br>
              <a:rPr kumimoji="0" lang="en-US" altLang="ko-KR" sz="900" kern="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altLang="ko-KR" sz="900" kern="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No part of it may be circulated, quoted or reproduced for distribution outside the client organization</a:t>
            </a:r>
            <a:br>
              <a:rPr kumimoji="0" lang="en-US" altLang="ko-KR" sz="900" kern="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altLang="ko-KR" sz="900" kern="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without prior written approval from BA Solutions.</a:t>
            </a: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59414" y="6449634"/>
            <a:ext cx="1031299" cy="334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그림 1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-1658"/>
            <a:ext cx="99060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628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259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2065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2769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5164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3685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26"/>
          <p:cNvCxnSpPr/>
          <p:nvPr userDrawn="1"/>
        </p:nvCxnSpPr>
        <p:spPr bwMode="auto">
          <a:xfrm>
            <a:off x="7629537" y="437621"/>
            <a:ext cx="2267997" cy="1587"/>
          </a:xfrm>
          <a:prstGeom prst="line">
            <a:avLst/>
          </a:prstGeom>
          <a:solidFill>
            <a:srgbClr val="FFFFFF"/>
          </a:solidFill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직선 연결선 29"/>
          <p:cNvCxnSpPr/>
          <p:nvPr userDrawn="1"/>
        </p:nvCxnSpPr>
        <p:spPr bwMode="auto">
          <a:xfrm rot="5400000" flipH="1" flipV="1">
            <a:off x="7420922" y="292100"/>
            <a:ext cx="412750" cy="0"/>
          </a:xfrm>
          <a:prstGeom prst="line">
            <a:avLst/>
          </a:prstGeom>
          <a:solidFill>
            <a:srgbClr val="FFFFFF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직선 연결선 32"/>
          <p:cNvCxnSpPr/>
          <p:nvPr userDrawn="1"/>
        </p:nvCxnSpPr>
        <p:spPr bwMode="auto">
          <a:xfrm>
            <a:off x="0" y="482601"/>
            <a:ext cx="7632152" cy="0"/>
          </a:xfrm>
          <a:prstGeom prst="line">
            <a:avLst/>
          </a:prstGeom>
          <a:solidFill>
            <a:srgbClr val="FFFFFF"/>
          </a:solidFill>
          <a:ln w="571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 Box 33"/>
          <p:cNvSpPr txBox="1">
            <a:spLocks noChangeArrowheads="1"/>
          </p:cNvSpPr>
          <p:nvPr userDrawn="1"/>
        </p:nvSpPr>
        <p:spPr bwMode="auto">
          <a:xfrm>
            <a:off x="4756150" y="6646863"/>
            <a:ext cx="433388" cy="1238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defTabSz="910590">
              <a:defRPr/>
            </a:pPr>
            <a:r>
              <a:rPr lang="en-US" altLang="ko-KR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Page </a:t>
            </a:r>
            <a:fld id="{9EB84EEC-6F2C-4627-B9DF-EA9E85395336}" type="slidenum">
              <a:rPr lang="en-US" altLang="ko-KR" sz="80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pPr algn="ctr" defTabSz="910590">
                <a:defRPr/>
              </a:pPr>
              <a:t>‹#›</a:t>
            </a:fld>
            <a:r>
              <a:rPr lang="en-US" altLang="ko-KR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</p:txBody>
      </p:sp>
      <p:pic>
        <p:nvPicPr>
          <p:cNvPr id="21" name="Picture 9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025466" y="6572250"/>
            <a:ext cx="856721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13" r:id="rId2"/>
    <p:sldLayoutId id="2147483814" r:id="rId3"/>
    <p:sldLayoutId id="2147483815" r:id="rId4"/>
    <p:sldLayoutId id="2147483816" r:id="rId5"/>
    <p:sldLayoutId id="2147483818" r:id="rId6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맑은 고딕" charset="0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  <a:cs typeface="맑은 고딕" charset="0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  <a:cs typeface="맑은 고딕" charset="0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  <a:cs typeface="맑은 고딕" charset="0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  <a:cs typeface="맑은 고딕" charset="0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맑은 고딕" charset="0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맑은 고딕" charset="0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맑은 고딕" charset="0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맑은 고딕" charset="0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맑은 고딕" charset="0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mkor.co.kr" TargetMode="External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1"/>
          <p:cNvSpPr txBox="1">
            <a:spLocks noChangeArrowheads="1"/>
          </p:cNvSpPr>
          <p:nvPr/>
        </p:nvSpPr>
        <p:spPr bwMode="auto">
          <a:xfrm>
            <a:off x="3445627" y="5541963"/>
            <a:ext cx="3024187" cy="7294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0">
              <a:spcBef>
                <a:spcPct val="30000"/>
              </a:spcBef>
              <a:buFont typeface="Wingdings" pitchFamily="2" charset="2"/>
              <a:buNone/>
            </a:pPr>
            <a:r>
              <a:rPr kumimoji="0" lang="en-US" altLang="ko-KR" dirty="0" smtClean="0">
                <a:solidFill>
                  <a:schemeClr val="bg1">
                    <a:lumMod val="50000"/>
                  </a:schemeClr>
                </a:solidFill>
                <a:latin typeface="나눔고딕"/>
                <a:ea typeface="나눔고딕"/>
                <a:cs typeface="나눔고딕"/>
              </a:rPr>
              <a:t>2014</a:t>
            </a:r>
            <a:r>
              <a:rPr kumimoji="0" lang="ko-KR" altLang="en-US" dirty="0" smtClean="0">
                <a:solidFill>
                  <a:schemeClr val="bg1">
                    <a:lumMod val="50000"/>
                  </a:schemeClr>
                </a:solidFill>
                <a:latin typeface="나눔고딕"/>
                <a:ea typeface="나눔고딕"/>
                <a:cs typeface="나눔고딕"/>
              </a:rPr>
              <a:t>년</a:t>
            </a:r>
            <a:r>
              <a:rPr kumimoji="0" lang="en-US" altLang="ko-KR" dirty="0" smtClean="0">
                <a:solidFill>
                  <a:schemeClr val="bg1">
                    <a:lumMod val="50000"/>
                  </a:schemeClr>
                </a:solidFill>
                <a:latin typeface="나눔고딕"/>
                <a:ea typeface="나눔고딕"/>
                <a:cs typeface="나눔고딕"/>
              </a:rPr>
              <a:t> </a:t>
            </a:r>
          </a:p>
          <a:p>
            <a:pPr algn="ctr" latinLnBrk="0">
              <a:spcBef>
                <a:spcPct val="30000"/>
              </a:spcBef>
              <a:buFont typeface="Wingdings" pitchFamily="2" charset="2"/>
              <a:buNone/>
            </a:pPr>
            <a:r>
              <a:rPr kumimoji="0" lang="ko-KR" altLang="en-US" dirty="0" smtClean="0">
                <a:solidFill>
                  <a:schemeClr val="bg1">
                    <a:lumMod val="50000"/>
                  </a:schemeClr>
                </a:solidFill>
                <a:latin typeface="나눔고딕"/>
                <a:ea typeface="나눔고딕"/>
                <a:cs typeface="나눔고딕"/>
              </a:rPr>
              <a:t> </a:t>
            </a:r>
            <a:endParaRPr kumimoji="0" lang="en-US" altLang="ko-KR" dirty="0">
              <a:solidFill>
                <a:schemeClr val="bg1">
                  <a:lumMod val="50000"/>
                </a:schemeClr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6147" name="Rectangle 25"/>
          <p:cNvSpPr>
            <a:spLocks noChangeArrowheads="1"/>
          </p:cNvSpPr>
          <p:nvPr/>
        </p:nvSpPr>
        <p:spPr bwMode="auto">
          <a:xfrm>
            <a:off x="1277938" y="1602856"/>
            <a:ext cx="7662862" cy="13687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latinLnBrk="0">
              <a:spcBef>
                <a:spcPct val="30000"/>
              </a:spcBef>
              <a:buFont typeface="Wingdings" pitchFamily="2" charset="2"/>
              <a:buNone/>
            </a:pPr>
            <a:r>
              <a:rPr kumimoji="0" lang="en-US" altLang="ko-KR" sz="3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"/>
                <a:ea typeface="나눔고딕"/>
                <a:cs typeface="나눔고딕"/>
              </a:rPr>
              <a:t> </a:t>
            </a:r>
            <a:r>
              <a:rPr kumimoji="0" lang="en-US" altLang="ko-KR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"/>
                <a:ea typeface="나눔고딕"/>
                <a:cs typeface="나눔고딕"/>
              </a:rPr>
              <a:t>IBM </a:t>
            </a:r>
            <a:r>
              <a:rPr kumimoji="0" lang="en-US" altLang="ko-KR" sz="36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"/>
                <a:ea typeface="나눔고딕"/>
                <a:cs typeface="나눔고딕"/>
              </a:rPr>
              <a:t>iSeries</a:t>
            </a:r>
            <a:r>
              <a:rPr kumimoji="0" lang="en-US" altLang="ko-KR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"/>
                <a:ea typeface="나눔고딕"/>
                <a:cs typeface="나눔고딕"/>
              </a:rPr>
              <a:t>(AS400)</a:t>
            </a:r>
            <a:r>
              <a:rPr kumimoji="0" lang="ko-KR" altLang="en-US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"/>
                <a:ea typeface="나눔고딕"/>
                <a:cs typeface="나눔고딕"/>
              </a:rPr>
              <a:t>고객을 위한 </a:t>
            </a:r>
            <a:endParaRPr kumimoji="0" lang="en-US" altLang="ko-KR" sz="36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나눔고딕"/>
              <a:ea typeface="나눔고딕"/>
              <a:cs typeface="나눔고딕"/>
            </a:endParaRPr>
          </a:p>
          <a:p>
            <a:pPr algn="ctr" latinLnBrk="0">
              <a:spcBef>
                <a:spcPct val="30000"/>
              </a:spcBef>
              <a:buFont typeface="Wingdings" pitchFamily="2" charset="2"/>
              <a:buNone/>
            </a:pPr>
            <a:r>
              <a:rPr kumimoji="0" lang="en-US" altLang="ko-KR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"/>
                <a:ea typeface="나눔고딕"/>
                <a:cs typeface="나눔고딕"/>
              </a:rPr>
              <a:t>IT </a:t>
            </a:r>
            <a:r>
              <a:rPr kumimoji="0" lang="ko-KR" altLang="en-US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"/>
                <a:ea typeface="나눔고딕"/>
                <a:cs typeface="나눔고딕"/>
              </a:rPr>
              <a:t>기술서비스</a:t>
            </a:r>
            <a:r>
              <a:rPr kumimoji="0" lang="en-US" altLang="ko-KR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"/>
                <a:ea typeface="나눔고딕"/>
                <a:cs typeface="나눔고딕"/>
              </a:rPr>
              <a:t> </a:t>
            </a:r>
            <a:r>
              <a:rPr kumimoji="0" lang="ko-KR" altLang="en-US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"/>
                <a:ea typeface="나눔고딕"/>
                <a:cs typeface="나눔고딕"/>
              </a:rPr>
              <a:t>제안서</a:t>
            </a:r>
            <a:endParaRPr kumimoji="0" lang="en-US" altLang="ko-KR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나눔고딕"/>
              <a:ea typeface="나눔고딕"/>
              <a:cs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374285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13"/>
          <p:cNvSpPr txBox="1">
            <a:spLocks noChangeArrowheads="1"/>
          </p:cNvSpPr>
          <p:nvPr/>
        </p:nvSpPr>
        <p:spPr>
          <a:xfrm>
            <a:off x="17278" y="0"/>
            <a:ext cx="7574311" cy="447553"/>
          </a:xfrm>
          <a:prstGeom prst="rect">
            <a:avLst/>
          </a:prstGeom>
        </p:spPr>
        <p:txBody>
          <a:bodyPr/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맑은 고딕" charset="0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charset="0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charset="0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charset="0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charset="0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l" defTabSz="806450" eaLnBrk="1" hangingPunct="1">
              <a:defRPr/>
            </a:pP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/>
                <a:ea typeface="나눔고딕"/>
                <a:cs typeface="나눔고딕"/>
              </a:rPr>
              <a:t>제안 서비스 범위 및 구성</a:t>
            </a:r>
          </a:p>
        </p:txBody>
      </p:sp>
      <p:sp>
        <p:nvSpPr>
          <p:cNvPr id="60" name="Text Box 4"/>
          <p:cNvSpPr txBox="1">
            <a:spLocks noChangeArrowheads="1"/>
          </p:cNvSpPr>
          <p:nvPr/>
        </p:nvSpPr>
        <p:spPr bwMode="auto">
          <a:xfrm>
            <a:off x="7637113" y="85388"/>
            <a:ext cx="2268888" cy="3323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latinLnBrk="0">
              <a:lnSpc>
                <a:spcPct val="13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kumimoji="0"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제안 서비스 소개</a:t>
            </a:r>
          </a:p>
        </p:txBody>
      </p:sp>
      <p:sp>
        <p:nvSpPr>
          <p:cNvPr id="36" name="Rectangle 185"/>
          <p:cNvSpPr txBox="1">
            <a:spLocks noChangeArrowheads="1"/>
          </p:cNvSpPr>
          <p:nvPr/>
        </p:nvSpPr>
        <p:spPr>
          <a:xfrm>
            <a:off x="211911" y="540823"/>
            <a:ext cx="9527666" cy="111017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맑은 고딕" charset="0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맑은 고딕" charset="0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맑은 고딕" charset="0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맑은 고딕" charset="0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맑은 고딕" charset="0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ko-KR" altLang="en-US" sz="2000" b="1" dirty="0" smtClean="0">
                <a:solidFill>
                  <a:srgbClr val="595959"/>
                </a:solidFill>
                <a:latin typeface="나눔고딕"/>
                <a:ea typeface="나눔고딕"/>
                <a:cs typeface="나눔고딕"/>
              </a:rPr>
              <a:t>본 제안 서비스는 크게 </a:t>
            </a:r>
            <a:r>
              <a:rPr lang="ko-KR" altLang="ko-KR" sz="2000" b="1" dirty="0" smtClean="0">
                <a:solidFill>
                  <a:srgbClr val="3366FF"/>
                </a:solidFill>
                <a:latin typeface="나눔고딕"/>
                <a:ea typeface="나눔고딕"/>
                <a:cs typeface="나눔고딕"/>
              </a:rPr>
              <a:t>1</a:t>
            </a:r>
            <a:r>
              <a:rPr lang="en-US" altLang="ko-KR" sz="2000" b="1" dirty="0" smtClean="0">
                <a:solidFill>
                  <a:srgbClr val="3366FF"/>
                </a:solidFill>
                <a:latin typeface="나눔고딕"/>
                <a:ea typeface="나눔고딕"/>
                <a:cs typeface="나눔고딕"/>
              </a:rPr>
              <a:t>.</a:t>
            </a:r>
            <a:r>
              <a:rPr lang="ko-KR" altLang="en-US" sz="2000" b="1" dirty="0" smtClean="0">
                <a:solidFill>
                  <a:srgbClr val="3366FF"/>
                </a:solidFill>
                <a:latin typeface="나눔고딕"/>
                <a:ea typeface="나눔고딕"/>
                <a:cs typeface="나눔고딕"/>
              </a:rPr>
              <a:t>운영 업무프로그램의 개발</a:t>
            </a:r>
            <a:r>
              <a:rPr lang="en-US" altLang="ko-KR" sz="2000" b="1" dirty="0" smtClean="0">
                <a:solidFill>
                  <a:srgbClr val="3366FF"/>
                </a:solidFill>
                <a:latin typeface="나눔고딕"/>
                <a:ea typeface="나눔고딕"/>
                <a:cs typeface="나눔고딕"/>
              </a:rPr>
              <a:t>,</a:t>
            </a:r>
            <a:r>
              <a:rPr lang="ko-KR" altLang="en-US" sz="2000" b="1" dirty="0" smtClean="0">
                <a:solidFill>
                  <a:srgbClr val="3366FF"/>
                </a:solidFill>
                <a:latin typeface="나눔고딕"/>
                <a:ea typeface="나눔고딕"/>
                <a:cs typeface="나눔고딕"/>
              </a:rPr>
              <a:t> 유지보수 및 운영관리</a:t>
            </a:r>
            <a:r>
              <a:rPr lang="ko-KR" altLang="en-US" sz="2000" b="1" dirty="0" smtClean="0">
                <a:solidFill>
                  <a:srgbClr val="595959"/>
                </a:solidFill>
                <a:latin typeface="나눔고딕"/>
                <a:ea typeface="나눔고딕"/>
                <a:cs typeface="나눔고딕"/>
              </a:rPr>
              <a:t> 부분과 </a:t>
            </a:r>
            <a:endParaRPr lang="en-US" altLang="ko-KR" sz="2000" b="1" dirty="0" smtClean="0">
              <a:solidFill>
                <a:srgbClr val="595959"/>
              </a:solidFill>
              <a:latin typeface="나눔고딕"/>
              <a:ea typeface="나눔고딕"/>
              <a:cs typeface="나눔고딕"/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ko-KR" sz="2000" b="1" dirty="0" smtClean="0">
                <a:solidFill>
                  <a:srgbClr val="3366FF"/>
                </a:solidFill>
                <a:latin typeface="나눔고딕"/>
                <a:ea typeface="나눔고딕"/>
                <a:cs typeface="나눔고딕"/>
              </a:rPr>
              <a:t>2.</a:t>
            </a:r>
            <a:r>
              <a:rPr lang="ko-KR" altLang="en-US" sz="2000" b="1" dirty="0" smtClean="0">
                <a:solidFill>
                  <a:srgbClr val="3366FF"/>
                </a:solidFill>
                <a:latin typeface="나눔고딕"/>
                <a:ea typeface="나눔고딕"/>
                <a:cs typeface="나눔고딕"/>
              </a:rPr>
              <a:t>시스템의 운영관리 및 유지보수 </a:t>
            </a:r>
            <a:r>
              <a:rPr lang="ko-KR" altLang="en-US" sz="2000" b="1" dirty="0" smtClean="0">
                <a:solidFill>
                  <a:srgbClr val="595959"/>
                </a:solidFill>
                <a:latin typeface="나눔고딕"/>
                <a:ea typeface="나눔고딕"/>
                <a:cs typeface="나눔고딕"/>
              </a:rPr>
              <a:t>그리고 </a:t>
            </a:r>
            <a:r>
              <a:rPr lang="en-US" altLang="ko-KR" sz="2000" b="1" dirty="0" smtClean="0">
                <a:solidFill>
                  <a:srgbClr val="3366FF"/>
                </a:solidFill>
                <a:latin typeface="나눔고딕"/>
                <a:ea typeface="나눔고딕"/>
                <a:cs typeface="나눔고딕"/>
              </a:rPr>
              <a:t>3.</a:t>
            </a:r>
            <a:r>
              <a:rPr lang="ko-KR" altLang="en-US" sz="2000" b="1" dirty="0" smtClean="0">
                <a:solidFill>
                  <a:srgbClr val="3366FF"/>
                </a:solidFill>
                <a:latin typeface="나눔고딕"/>
                <a:ea typeface="나눔고딕"/>
                <a:cs typeface="나눔고딕"/>
              </a:rPr>
              <a:t>컨설팅 서비스</a:t>
            </a:r>
            <a:r>
              <a:rPr lang="ko-KR" altLang="en-US" sz="2000" b="1" dirty="0" smtClean="0">
                <a:solidFill>
                  <a:srgbClr val="595959"/>
                </a:solidFill>
                <a:latin typeface="나눔고딕"/>
                <a:ea typeface="나눔고딕"/>
                <a:cs typeface="나눔고딕"/>
              </a:rPr>
              <a:t>등으로 구성되어있으며</a:t>
            </a:r>
            <a:r>
              <a:rPr lang="ko-KR" altLang="ko-KR" sz="2000" b="1" dirty="0" smtClean="0">
                <a:solidFill>
                  <a:srgbClr val="595959"/>
                </a:solidFill>
                <a:latin typeface="나눔고딕"/>
                <a:ea typeface="나눔고딕"/>
                <a:cs typeface="나눔고딕"/>
              </a:rPr>
              <a:t>,</a:t>
            </a:r>
            <a:r>
              <a:rPr lang="ko-KR" altLang="en-US" sz="2000" b="1" dirty="0" smtClean="0">
                <a:solidFill>
                  <a:srgbClr val="595959"/>
                </a:solidFill>
                <a:latin typeface="나눔고딕"/>
                <a:ea typeface="나눔고딕"/>
                <a:cs typeface="나눔고딕"/>
              </a:rPr>
              <a:t> </a:t>
            </a:r>
            <a:endParaRPr lang="en-US" altLang="ko-KR" sz="2000" b="1" dirty="0" smtClean="0">
              <a:solidFill>
                <a:srgbClr val="595959"/>
              </a:solidFill>
              <a:latin typeface="나눔고딕"/>
              <a:ea typeface="나눔고딕"/>
              <a:cs typeface="나눔고딕"/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ko-KR" altLang="en-US" sz="2000" b="1" dirty="0" smtClean="0">
                <a:solidFill>
                  <a:srgbClr val="595959"/>
                </a:solidFill>
                <a:latin typeface="나눔고딕"/>
                <a:ea typeface="나눔고딕"/>
                <a:cs typeface="나눔고딕"/>
              </a:rPr>
              <a:t>귀사에 최적화하여 </a:t>
            </a:r>
            <a:r>
              <a:rPr lang="ko-KR" altLang="en-US" sz="2000" b="1" dirty="0" smtClean="0">
                <a:solidFill>
                  <a:srgbClr val="FF0000"/>
                </a:solidFill>
                <a:latin typeface="나눔고딕"/>
                <a:ea typeface="나눔고딕"/>
                <a:cs typeface="나눔고딕"/>
              </a:rPr>
              <a:t>선택적으로 유연하게 적용</a:t>
            </a:r>
            <a:r>
              <a:rPr lang="ko-KR" altLang="en-US" sz="2000" b="1" dirty="0" smtClean="0">
                <a:solidFill>
                  <a:srgbClr val="595959"/>
                </a:solidFill>
                <a:latin typeface="나눔고딕"/>
                <a:ea typeface="나눔고딕"/>
                <a:cs typeface="나눔고딕"/>
              </a:rPr>
              <a:t>하게 됩니다</a:t>
            </a:r>
            <a:r>
              <a:rPr lang="en-US" altLang="ko-KR" sz="2000" b="1" dirty="0" smtClean="0">
                <a:solidFill>
                  <a:srgbClr val="595959"/>
                </a:solidFill>
                <a:latin typeface="나눔고딕"/>
                <a:ea typeface="나눔고딕"/>
                <a:cs typeface="나눔고딕"/>
              </a:rPr>
              <a:t>.</a:t>
            </a:r>
            <a:r>
              <a:rPr lang="ko-KR" altLang="en-US" sz="2000" b="1" dirty="0" smtClean="0">
                <a:solidFill>
                  <a:srgbClr val="595959"/>
                </a:solidFill>
                <a:latin typeface="나눔고딕"/>
                <a:ea typeface="나눔고딕"/>
                <a:cs typeface="나눔고딕"/>
              </a:rPr>
              <a:t> </a:t>
            </a:r>
            <a:endParaRPr lang="en-US" altLang="ko-KR" sz="2000" b="1" dirty="0">
              <a:solidFill>
                <a:srgbClr val="595959"/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4067" y="1871135"/>
            <a:ext cx="2700868" cy="130386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latin typeface="나눔고딕"/>
                <a:ea typeface="나눔고딕"/>
                <a:cs typeface="나눔고딕"/>
              </a:rPr>
              <a:t>업무프로그램의 개발</a:t>
            </a:r>
            <a:r>
              <a:rPr lang="en-US" altLang="ko-KR" sz="2000" dirty="0" smtClean="0">
                <a:latin typeface="나눔고딕"/>
                <a:ea typeface="나눔고딕"/>
                <a:cs typeface="나눔고딕"/>
              </a:rPr>
              <a:t>,</a:t>
            </a:r>
            <a:r>
              <a:rPr lang="ko-KR" altLang="en-US" sz="2000" dirty="0" smtClean="0">
                <a:latin typeface="나눔고딕"/>
                <a:ea typeface="나눔고딕"/>
                <a:cs typeface="나눔고딕"/>
              </a:rPr>
              <a:t> </a:t>
            </a:r>
            <a:endParaRPr lang="en-US" altLang="ko-KR" sz="2000" dirty="0" smtClean="0">
              <a:latin typeface="나눔고딕"/>
              <a:ea typeface="나눔고딕"/>
              <a:cs typeface="나눔고딕"/>
            </a:endParaRPr>
          </a:p>
          <a:p>
            <a:pPr algn="ctr"/>
            <a:r>
              <a:rPr lang="ko-KR" altLang="en-US" sz="2000" dirty="0" smtClean="0">
                <a:latin typeface="나눔고딕"/>
                <a:ea typeface="나눔고딕"/>
                <a:cs typeface="나눔고딕"/>
              </a:rPr>
              <a:t>유지보수 및 운영관리</a:t>
            </a:r>
            <a:endParaRPr lang="en-US" sz="2000" dirty="0">
              <a:latin typeface="나눔고딕"/>
              <a:ea typeface="나눔고딕"/>
              <a:cs typeface="나눔고딕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76767" y="3450170"/>
            <a:ext cx="2700868" cy="142663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latin typeface="나눔고딕"/>
                <a:ea typeface="나눔고딕"/>
                <a:cs typeface="나눔고딕"/>
              </a:rPr>
              <a:t>시스템 운영관리 및 </a:t>
            </a:r>
            <a:endParaRPr lang="en-US" altLang="ko-KR" sz="2000" dirty="0" smtClean="0">
              <a:latin typeface="나눔고딕"/>
              <a:ea typeface="나눔고딕"/>
              <a:cs typeface="나눔고딕"/>
            </a:endParaRPr>
          </a:p>
          <a:p>
            <a:pPr algn="ctr"/>
            <a:r>
              <a:rPr lang="ko-KR" altLang="en-US" sz="2000" dirty="0" smtClean="0">
                <a:latin typeface="나눔고딕"/>
                <a:ea typeface="나눔고딕"/>
                <a:cs typeface="나눔고딕"/>
              </a:rPr>
              <a:t>유지보수</a:t>
            </a:r>
            <a:endParaRPr lang="en-US" sz="2000" dirty="0">
              <a:latin typeface="나눔고딕"/>
              <a:ea typeface="나눔고딕"/>
              <a:cs typeface="나눔고딕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76767" y="5151972"/>
            <a:ext cx="2700868" cy="10795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latin typeface="나눔고딕"/>
                <a:ea typeface="나눔고딕"/>
                <a:cs typeface="나눔고딕"/>
              </a:rPr>
              <a:t>컨설팅 서비스</a:t>
            </a:r>
            <a:endParaRPr lang="en-US" altLang="ko-KR" sz="2000" dirty="0" smtClean="0">
              <a:latin typeface="나눔고딕"/>
              <a:ea typeface="나눔고딕"/>
              <a:cs typeface="나눔고딕"/>
            </a:endParaRPr>
          </a:p>
          <a:p>
            <a:pPr algn="ctr"/>
            <a:r>
              <a:rPr lang="ko-KR" altLang="ko-KR" sz="1400" dirty="0" smtClean="0">
                <a:solidFill>
                  <a:srgbClr val="404040"/>
                </a:solidFill>
                <a:latin typeface="나눔고딕"/>
                <a:ea typeface="나눔고딕"/>
                <a:cs typeface="나눔고딕"/>
              </a:rPr>
              <a:t>(</a:t>
            </a:r>
            <a:r>
              <a:rPr lang="en-US" altLang="ko-KR" sz="1400" dirty="0" smtClean="0">
                <a:solidFill>
                  <a:srgbClr val="404040"/>
                </a:solidFill>
                <a:latin typeface="나눔고딕"/>
                <a:ea typeface="나눔고딕"/>
                <a:cs typeface="나눔고딕"/>
              </a:rPr>
              <a:t>One time service)</a:t>
            </a:r>
            <a:endParaRPr lang="en-US" sz="1400" dirty="0">
              <a:solidFill>
                <a:srgbClr val="404040"/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8516" y="1837269"/>
            <a:ext cx="5994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R" sz="1600" dirty="0" smtClean="0">
                <a:latin typeface="나눔고딕"/>
                <a:ea typeface="나눔고딕"/>
                <a:cs typeface="나눔고딕"/>
              </a:rPr>
              <a:t>-</a:t>
            </a:r>
            <a:r>
              <a:rPr lang="ko-KR" altLang="en-US" sz="1600" dirty="0" smtClean="0">
                <a:latin typeface="나눔고딕"/>
                <a:ea typeface="나눔고딕"/>
                <a:cs typeface="나눔고딕"/>
              </a:rPr>
              <a:t>업무프로그램 변경 및 유지보수 </a:t>
            </a:r>
            <a:r>
              <a:rPr lang="en-US" altLang="ko-KR" sz="1600" dirty="0" smtClean="0">
                <a:solidFill>
                  <a:srgbClr val="3366FF"/>
                </a:solidFill>
                <a:latin typeface="나눔고딕"/>
                <a:ea typeface="나눔고딕"/>
                <a:cs typeface="나눔고딕"/>
              </a:rPr>
              <a:t>(</a:t>
            </a:r>
            <a:r>
              <a:rPr lang="ko-KR" altLang="en-US" sz="1600" dirty="0" smtClean="0">
                <a:solidFill>
                  <a:srgbClr val="3366FF"/>
                </a:solidFill>
                <a:latin typeface="나눔고딕"/>
                <a:ea typeface="나눔고딕"/>
                <a:cs typeface="나눔고딕"/>
              </a:rPr>
              <a:t>기본서비스</a:t>
            </a:r>
            <a:r>
              <a:rPr lang="en-US" altLang="ko-KR" sz="1600" dirty="0" smtClean="0">
                <a:solidFill>
                  <a:srgbClr val="3366FF"/>
                </a:solidFill>
                <a:latin typeface="나눔고딕"/>
                <a:ea typeface="나눔고딕"/>
                <a:cs typeface="나눔고딕"/>
              </a:rPr>
              <a:t>)</a:t>
            </a:r>
          </a:p>
          <a:p>
            <a:r>
              <a:rPr lang="ko-KR" altLang="ko-KR" sz="1600" dirty="0" smtClean="0">
                <a:latin typeface="나눔고딕"/>
                <a:ea typeface="나눔고딕"/>
                <a:cs typeface="나눔고딕"/>
              </a:rPr>
              <a:t>-</a:t>
            </a:r>
            <a:r>
              <a:rPr lang="ko-KR" altLang="en-US" sz="1600" dirty="0" smtClean="0">
                <a:latin typeface="나눔고딕"/>
                <a:ea typeface="나눔고딕"/>
                <a:cs typeface="나눔고딕"/>
              </a:rPr>
              <a:t>사용자 운영지원 </a:t>
            </a:r>
            <a:r>
              <a:rPr lang="ko-KR" altLang="ko-KR" sz="1600" dirty="0" smtClean="0">
                <a:solidFill>
                  <a:srgbClr val="3366FF"/>
                </a:solidFill>
                <a:latin typeface="나눔고딕"/>
                <a:ea typeface="나눔고딕"/>
                <a:cs typeface="나눔고딕"/>
              </a:rPr>
              <a:t>(</a:t>
            </a:r>
            <a:r>
              <a:rPr lang="ko-KR" altLang="en-US" sz="1600" dirty="0" smtClean="0">
                <a:solidFill>
                  <a:srgbClr val="3366FF"/>
                </a:solidFill>
                <a:latin typeface="나눔고딕"/>
                <a:ea typeface="나눔고딕"/>
                <a:cs typeface="나눔고딕"/>
              </a:rPr>
              <a:t>기본서비스</a:t>
            </a:r>
            <a:r>
              <a:rPr lang="en-US" altLang="ko-KR" sz="1600" dirty="0" smtClean="0">
                <a:solidFill>
                  <a:srgbClr val="3366FF"/>
                </a:solidFill>
                <a:latin typeface="나눔고딕"/>
                <a:ea typeface="나눔고딕"/>
                <a:cs typeface="나눔고딕"/>
              </a:rPr>
              <a:t>)</a:t>
            </a:r>
          </a:p>
          <a:p>
            <a:r>
              <a:rPr lang="ko-KR" altLang="ko-KR" sz="1600" dirty="0" smtClean="0">
                <a:latin typeface="나눔고딕"/>
                <a:ea typeface="나눔고딕"/>
                <a:cs typeface="나눔고딕"/>
              </a:rPr>
              <a:t>-</a:t>
            </a:r>
            <a:r>
              <a:rPr lang="ko-KR" altLang="en-US" sz="1600" dirty="0" smtClean="0">
                <a:latin typeface="나눔고딕"/>
                <a:ea typeface="나눔고딕"/>
                <a:cs typeface="나눔고딕"/>
              </a:rPr>
              <a:t>통합관제서비스 </a:t>
            </a:r>
            <a:r>
              <a:rPr lang="en-US" altLang="ko-KR" sz="1600" dirty="0" smtClean="0">
                <a:solidFill>
                  <a:srgbClr val="3366FF"/>
                </a:solidFill>
                <a:latin typeface="나눔고딕"/>
                <a:ea typeface="나눔고딕"/>
                <a:cs typeface="나눔고딕"/>
              </a:rPr>
              <a:t>(</a:t>
            </a:r>
            <a:r>
              <a:rPr lang="ko-KR" altLang="en-US" sz="1600" dirty="0" smtClean="0">
                <a:solidFill>
                  <a:srgbClr val="3366FF"/>
                </a:solidFill>
                <a:latin typeface="나눔고딕"/>
                <a:ea typeface="나눔고딕"/>
                <a:cs typeface="나눔고딕"/>
              </a:rPr>
              <a:t>기본서비스</a:t>
            </a:r>
            <a:r>
              <a:rPr lang="en-US" altLang="ko-KR" sz="1600" dirty="0" smtClean="0">
                <a:solidFill>
                  <a:srgbClr val="3366FF"/>
                </a:solidFill>
                <a:latin typeface="나눔고딕"/>
                <a:ea typeface="나눔고딕"/>
                <a:cs typeface="나눔고딕"/>
              </a:rPr>
              <a:t>)</a:t>
            </a:r>
          </a:p>
          <a:p>
            <a:r>
              <a:rPr lang="ko-KR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/>
                <a:ea typeface="나눔고딕"/>
                <a:cs typeface="나눔고딕"/>
              </a:rPr>
              <a:t>-업무프로그램 </a:t>
            </a:r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/>
                <a:ea typeface="나눔고딕"/>
                <a:cs typeface="나눔고딕"/>
              </a:rPr>
              <a:t>개발 </a:t>
            </a:r>
            <a:endParaRPr lang="en-US" altLang="ko-K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나눔고딕"/>
              <a:ea typeface="나눔고딕"/>
              <a:cs typeface="나눔고딕"/>
            </a:endParaRPr>
          </a:p>
          <a:p>
            <a:r>
              <a:rPr lang="ko-KR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/>
                <a:ea typeface="나눔고딕"/>
                <a:cs typeface="나눔고딕"/>
              </a:rPr>
              <a:t>-</a:t>
            </a:r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/>
                <a:ea typeface="나눔고딕"/>
                <a:cs typeface="나눔고딕"/>
              </a:rPr>
              <a:t>개발자</a:t>
            </a: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/>
                <a:ea typeface="나눔고딕"/>
                <a:cs typeface="나눔고딕"/>
              </a:rPr>
              <a:t>/</a:t>
            </a:r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/>
                <a:ea typeface="나눔고딕"/>
                <a:cs typeface="나눔고딕"/>
              </a:rPr>
              <a:t>운영자 교육 </a:t>
            </a:r>
            <a:r>
              <a:rPr lang="ko-KR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/>
                <a:ea typeface="나눔고딕"/>
                <a:cs typeface="나눔고딕"/>
              </a:rPr>
              <a:t>(</a:t>
            </a:r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/>
                <a:ea typeface="나눔고딕"/>
                <a:cs typeface="나눔고딕"/>
              </a:rPr>
              <a:t>업무별 및 개발언어별</a:t>
            </a: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/>
                <a:ea typeface="나눔고딕"/>
                <a:cs typeface="나눔고딕"/>
              </a:rPr>
              <a:t>)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51209" y="3357038"/>
            <a:ext cx="58800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/>
                <a:ea typeface="나눔고딕"/>
                <a:cs typeface="나눔고딕"/>
              </a:rPr>
              <a:t>-</a:t>
            </a: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/>
                <a:ea typeface="나눔고딕"/>
                <a:cs typeface="나눔고딕"/>
              </a:rPr>
              <a:t>Backup / Recovery Service</a:t>
            </a:r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/>
                <a:ea typeface="나눔고딕"/>
                <a:cs typeface="나눔고딕"/>
              </a:rPr>
              <a:t> </a:t>
            </a:r>
            <a:endParaRPr lang="en-US" altLang="ko-K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나눔고딕"/>
              <a:ea typeface="나눔고딕"/>
              <a:cs typeface="나눔고딕"/>
            </a:endParaRPr>
          </a:p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/>
                <a:ea typeface="나눔고딕"/>
                <a:cs typeface="나눔고딕"/>
              </a:rPr>
              <a:t>-</a:t>
            </a:r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/>
                <a:ea typeface="나눔고딕"/>
                <a:cs typeface="나눔고딕"/>
              </a:rPr>
              <a:t>재해복구서비스 </a:t>
            </a: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/>
                <a:ea typeface="나눔고딕"/>
                <a:cs typeface="나눔고딕"/>
              </a:rPr>
              <a:t>(BCP)  </a:t>
            </a:r>
          </a:p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/>
                <a:ea typeface="나눔고딕"/>
                <a:cs typeface="나눔고딕"/>
              </a:rPr>
              <a:t>-</a:t>
            </a:r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/>
                <a:ea typeface="나눔고딕"/>
                <a:cs typeface="나눔고딕"/>
              </a:rPr>
              <a:t>통합관제서비스 </a:t>
            </a: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/>
                <a:ea typeface="나눔고딕"/>
                <a:cs typeface="나눔고딕"/>
              </a:rPr>
              <a:t>(</a:t>
            </a:r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/>
                <a:ea typeface="나눔고딕"/>
                <a:cs typeface="나눔고딕"/>
              </a:rPr>
              <a:t>고급</a:t>
            </a: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/>
                <a:ea typeface="나눔고딕"/>
                <a:cs typeface="나눔고딕"/>
              </a:rPr>
              <a:t>)</a:t>
            </a:r>
          </a:p>
          <a:p>
            <a:r>
              <a:rPr lang="ko-KR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/>
                <a:ea typeface="나눔고딕"/>
                <a:cs typeface="나눔고딕"/>
              </a:rPr>
              <a:t>-</a:t>
            </a:r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/>
                <a:ea typeface="나눔고딕"/>
                <a:cs typeface="나눔고딕"/>
              </a:rPr>
              <a:t>시스템유지보수 서비스 </a:t>
            </a: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/>
                <a:ea typeface="나눔고딕"/>
                <a:cs typeface="나눔고딕"/>
              </a:rPr>
              <a:t>(H/W </a:t>
            </a:r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/>
                <a:ea typeface="나눔고딕"/>
                <a:cs typeface="나눔고딕"/>
              </a:rPr>
              <a:t>및 운영시스템관련</a:t>
            </a: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/>
                <a:ea typeface="나눔고딕"/>
                <a:cs typeface="나눔고딕"/>
              </a:rPr>
              <a:t>)</a:t>
            </a:r>
          </a:p>
          <a:p>
            <a:r>
              <a:rPr lang="ko-KR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/>
                <a:ea typeface="나눔고딕"/>
                <a:cs typeface="나눔고딕"/>
              </a:rPr>
              <a:t>-</a:t>
            </a:r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/>
                <a:ea typeface="나눔고딕"/>
                <a:cs typeface="나눔고딕"/>
              </a:rPr>
              <a:t>시스템소프트웨어 유지보수 서비스 </a:t>
            </a: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/>
                <a:ea typeface="나눔고딕"/>
                <a:cs typeface="나눔고딕"/>
              </a:rPr>
              <a:t>(WAS </a:t>
            </a:r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/>
                <a:ea typeface="나눔고딕"/>
                <a:cs typeface="나눔고딕"/>
              </a:rPr>
              <a:t>및 기타 솔루션</a:t>
            </a: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/>
                <a:ea typeface="나눔고딕"/>
                <a:cs typeface="나눔고딕"/>
              </a:rPr>
              <a:t>)</a:t>
            </a:r>
          </a:p>
          <a:p>
            <a:r>
              <a:rPr lang="ko-KR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/>
                <a:ea typeface="나눔고딕"/>
                <a:cs typeface="나눔고딕"/>
              </a:rPr>
              <a:t>-</a:t>
            </a:r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/>
                <a:ea typeface="나눔고딕"/>
                <a:cs typeface="나눔고딕"/>
              </a:rPr>
              <a:t>운영자 교육 </a:t>
            </a: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/>
                <a:ea typeface="나눔고딕"/>
                <a:cs typeface="나눔고딕"/>
              </a:rPr>
              <a:t>(</a:t>
            </a:r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/>
                <a:ea typeface="나눔고딕"/>
                <a:cs typeface="나눔고딕"/>
              </a:rPr>
              <a:t>시스템별 및 솔루션별</a:t>
            </a: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/>
                <a:ea typeface="나눔고딕"/>
                <a:cs typeface="나눔고딕"/>
              </a:rPr>
              <a:t>)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51209" y="5126564"/>
            <a:ext cx="55879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/>
                <a:ea typeface="나눔고딕"/>
                <a:cs typeface="나눔고딕"/>
              </a:rPr>
              <a:t>-</a:t>
            </a: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/>
                <a:ea typeface="나눔고딕"/>
                <a:cs typeface="나눔고딕"/>
              </a:rPr>
              <a:t>BCP </a:t>
            </a:r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/>
                <a:ea typeface="나눔고딕"/>
                <a:cs typeface="나눔고딕"/>
              </a:rPr>
              <a:t>(재난복구계획</a:t>
            </a: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/>
                <a:ea typeface="나눔고딕"/>
                <a:cs typeface="나눔고딕"/>
              </a:rPr>
              <a:t>)</a:t>
            </a:r>
          </a:p>
          <a:p>
            <a:r>
              <a:rPr lang="ko-KR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/>
                <a:ea typeface="나눔고딕"/>
                <a:cs typeface="나눔고딕"/>
              </a:rPr>
              <a:t>-</a:t>
            </a: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/>
                <a:ea typeface="나눔고딕"/>
                <a:cs typeface="나눔고딕"/>
              </a:rPr>
              <a:t>ISP/BPR </a:t>
            </a:r>
          </a:p>
          <a:p>
            <a:r>
              <a:rPr lang="ko-KR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/>
                <a:ea typeface="나눔고딕"/>
                <a:cs typeface="나눔고딕"/>
              </a:rPr>
              <a:t>-</a:t>
            </a: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/>
                <a:ea typeface="나눔고딕"/>
                <a:cs typeface="나눔고딕"/>
              </a:rPr>
              <a:t>IT Architect Design </a:t>
            </a:r>
          </a:p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/>
                <a:ea typeface="나눔고딕"/>
                <a:cs typeface="나눔고딕"/>
              </a:rPr>
              <a:t>-IT Solution Design 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나눔고딕"/>
              <a:ea typeface="나눔고딕"/>
              <a:cs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1277432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5" name="Straight Arrow Connector 154"/>
          <p:cNvCxnSpPr>
            <a:stCxn id="147" idx="2"/>
            <a:endCxn id="150" idx="0"/>
          </p:cNvCxnSpPr>
          <p:nvPr/>
        </p:nvCxnSpPr>
        <p:spPr>
          <a:xfrm>
            <a:off x="6858001" y="3873500"/>
            <a:ext cx="0" cy="736600"/>
          </a:xfrm>
          <a:prstGeom prst="straightConnector1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13"/>
          <p:cNvSpPr txBox="1">
            <a:spLocks noChangeArrowheads="1"/>
          </p:cNvSpPr>
          <p:nvPr/>
        </p:nvSpPr>
        <p:spPr>
          <a:xfrm>
            <a:off x="17278" y="0"/>
            <a:ext cx="7574311" cy="447553"/>
          </a:xfrm>
          <a:prstGeom prst="rect">
            <a:avLst/>
          </a:prstGeom>
        </p:spPr>
        <p:txBody>
          <a:bodyPr/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맑은 고딕" charset="0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charset="0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charset="0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charset="0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charset="0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l" defTabSz="806450" eaLnBrk="1" hangingPunct="1">
              <a:defRPr/>
            </a:pP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/>
                <a:ea typeface="나눔고딕"/>
                <a:cs typeface="나눔고딕"/>
              </a:rPr>
              <a:t>제안 서비스 실행 모델</a:t>
            </a:r>
          </a:p>
        </p:txBody>
      </p:sp>
      <p:sp>
        <p:nvSpPr>
          <p:cNvPr id="60" name="Text Box 4"/>
          <p:cNvSpPr txBox="1">
            <a:spLocks noChangeArrowheads="1"/>
          </p:cNvSpPr>
          <p:nvPr/>
        </p:nvSpPr>
        <p:spPr bwMode="auto">
          <a:xfrm>
            <a:off x="7637113" y="85388"/>
            <a:ext cx="2268888" cy="3231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latinLnBrk="0">
              <a:lnSpc>
                <a:spcPct val="13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kumimoji="0"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제안 서비스 소개</a:t>
            </a:r>
          </a:p>
        </p:txBody>
      </p:sp>
      <p:sp>
        <p:nvSpPr>
          <p:cNvPr id="127" name="Rectangle 185"/>
          <p:cNvSpPr txBox="1">
            <a:spLocks noChangeArrowheads="1"/>
          </p:cNvSpPr>
          <p:nvPr/>
        </p:nvSpPr>
        <p:spPr>
          <a:xfrm>
            <a:off x="211911" y="540823"/>
            <a:ext cx="9527666" cy="83077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맑은 고딕" charset="0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맑은 고딕" charset="0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맑은 고딕" charset="0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맑은 고딕" charset="0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맑은 고딕" charset="0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 typeface="Arial" charset="0"/>
              <a:buNone/>
            </a:pPr>
            <a:r>
              <a:rPr lang="ko-KR" altLang="en-US" sz="2000" b="1" dirty="0" smtClean="0">
                <a:solidFill>
                  <a:srgbClr val="3366FF"/>
                </a:solidFill>
                <a:latin typeface="나눔고딕"/>
                <a:ea typeface="나눔고딕"/>
                <a:cs typeface="나눔고딕"/>
              </a:rPr>
              <a:t>운영업무프로그램의 유지보수를 기본서비스</a:t>
            </a:r>
            <a:r>
              <a:rPr lang="ko-KR" altLang="en-US" sz="2000" b="1" dirty="0" smtClean="0">
                <a:solidFill>
                  <a:srgbClr val="595959"/>
                </a:solidFill>
                <a:latin typeface="나눔고딕"/>
                <a:ea typeface="나눔고딕"/>
                <a:cs typeface="나눔고딕"/>
              </a:rPr>
              <a:t>로 하여 </a:t>
            </a:r>
            <a:r>
              <a:rPr lang="ko-KR" altLang="en-US" sz="2000" b="1" dirty="0" smtClean="0">
                <a:solidFill>
                  <a:srgbClr val="3366FF"/>
                </a:solidFill>
                <a:latin typeface="나눔고딕"/>
                <a:ea typeface="나눔고딕"/>
                <a:cs typeface="나눔고딕"/>
              </a:rPr>
              <a:t>필요한 서비스들을 추가적으로 선택</a:t>
            </a:r>
            <a:endParaRPr lang="en-US" altLang="ko-KR" sz="2000" b="1" dirty="0" smtClean="0">
              <a:solidFill>
                <a:srgbClr val="3366FF"/>
              </a:solidFill>
              <a:latin typeface="나눔고딕"/>
              <a:ea typeface="나눔고딕"/>
              <a:cs typeface="나눔고딕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Arial" charset="0"/>
              <a:buNone/>
            </a:pPr>
            <a:r>
              <a:rPr lang="ko-KR" altLang="en-US" sz="2000" b="1" dirty="0" smtClean="0">
                <a:solidFill>
                  <a:srgbClr val="595959"/>
                </a:solidFill>
                <a:latin typeface="나눔고딕"/>
                <a:ea typeface="나눔고딕"/>
                <a:cs typeface="나눔고딕"/>
              </a:rPr>
              <a:t>함으로써 </a:t>
            </a:r>
            <a:r>
              <a:rPr lang="ko-KR" altLang="en-US" sz="2000" b="1" dirty="0" smtClean="0">
                <a:solidFill>
                  <a:srgbClr val="3366FF"/>
                </a:solidFill>
                <a:latin typeface="나눔고딕"/>
                <a:ea typeface="나눔고딕"/>
                <a:cs typeface="나눔고딕"/>
              </a:rPr>
              <a:t>서비스 범위를 자유롭고 유연하게 구성 및 변경 </a:t>
            </a:r>
            <a:r>
              <a:rPr lang="ko-KR" altLang="en-US" sz="2000" b="1" dirty="0" smtClean="0">
                <a:solidFill>
                  <a:srgbClr val="595959"/>
                </a:solidFill>
                <a:latin typeface="나눔고딕"/>
                <a:ea typeface="나눔고딕"/>
                <a:cs typeface="나눔고딕"/>
              </a:rPr>
              <a:t>할 수 있습니다</a:t>
            </a:r>
            <a:r>
              <a:rPr lang="en-US" altLang="ko-KR" sz="2000" b="1" dirty="0" smtClean="0">
                <a:solidFill>
                  <a:srgbClr val="595959"/>
                </a:solidFill>
                <a:latin typeface="나눔고딕"/>
                <a:ea typeface="나눔고딕"/>
                <a:cs typeface="나눔고딕"/>
              </a:rPr>
              <a:t>.</a:t>
            </a:r>
            <a:r>
              <a:rPr lang="ko-KR" altLang="en-US" sz="2000" b="1" dirty="0" smtClean="0">
                <a:solidFill>
                  <a:srgbClr val="595959"/>
                </a:solidFill>
                <a:latin typeface="나눔고딕"/>
                <a:ea typeface="나눔고딕"/>
                <a:cs typeface="나눔고딕"/>
              </a:rPr>
              <a:t> </a:t>
            </a:r>
            <a:endParaRPr lang="en-US" altLang="ko-KR" sz="2000" b="1" dirty="0">
              <a:solidFill>
                <a:srgbClr val="595959"/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132" name="직사각형 14"/>
          <p:cNvSpPr/>
          <p:nvPr/>
        </p:nvSpPr>
        <p:spPr>
          <a:xfrm>
            <a:off x="4330700" y="3086100"/>
            <a:ext cx="1273725" cy="1104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bg1"/>
                </a:solidFill>
                <a:latin typeface="나눔고딕"/>
                <a:ea typeface="나눔고딕"/>
                <a:cs typeface="나눔고딕"/>
              </a:rPr>
              <a:t>고객별</a:t>
            </a:r>
            <a:endParaRPr lang="en-US" altLang="ko-KR" dirty="0" smtClean="0">
              <a:solidFill>
                <a:schemeClr val="bg1"/>
              </a:solidFill>
              <a:latin typeface="나눔고딕"/>
              <a:ea typeface="나눔고딕"/>
              <a:cs typeface="나눔고딕"/>
            </a:endParaRPr>
          </a:p>
          <a:p>
            <a:pPr algn="ctr"/>
            <a:r>
              <a:rPr lang="ko-KR" altLang="en-US" dirty="0" smtClean="0">
                <a:solidFill>
                  <a:schemeClr val="bg1"/>
                </a:solidFill>
                <a:latin typeface="나눔고딕"/>
                <a:ea typeface="나눔고딕"/>
                <a:cs typeface="나눔고딕"/>
              </a:rPr>
              <a:t>서비스모델 수립</a:t>
            </a:r>
            <a:endParaRPr lang="ko-KR" altLang="en-US" dirty="0">
              <a:solidFill>
                <a:schemeClr val="bg1"/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135" name="직사각형 11"/>
          <p:cNvSpPr/>
          <p:nvPr/>
        </p:nvSpPr>
        <p:spPr>
          <a:xfrm>
            <a:off x="2501900" y="3092262"/>
            <a:ext cx="1212771" cy="1098737"/>
          </a:xfrm>
          <a:prstGeom prst="rect">
            <a:avLst/>
          </a:prstGeom>
          <a:solidFill>
            <a:srgbClr val="00B0F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>서비스</a:t>
            </a:r>
            <a:endParaRPr lang="en-US" altLang="ko-KR" dirty="0" smtClean="0">
              <a:solidFill>
                <a:schemeClr val="tx1"/>
              </a:solidFill>
              <a:latin typeface="나눔고딕"/>
              <a:ea typeface="나눔고딕"/>
              <a:cs typeface="나눔고딕"/>
            </a:endParaRPr>
          </a:p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>디자인</a:t>
            </a:r>
            <a:endParaRPr lang="ko-KR" altLang="en-US" dirty="0">
              <a:solidFill>
                <a:schemeClr val="tx1"/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140" name="Oval Callout 139"/>
          <p:cNvSpPr/>
          <p:nvPr/>
        </p:nvSpPr>
        <p:spPr>
          <a:xfrm>
            <a:off x="228600" y="2959101"/>
            <a:ext cx="1663701" cy="1333500"/>
          </a:xfrm>
          <a:prstGeom prst="wedgeEllipseCallout">
            <a:avLst>
              <a:gd name="adj1" fmla="val -16246"/>
              <a:gd name="adj2" fmla="val 46137"/>
            </a:avLst>
          </a:prstGeom>
          <a:solidFill>
            <a:srgbClr val="3366FF">
              <a:alpha val="70000"/>
            </a:srgb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dirty="0" smtClean="0">
                <a:latin typeface="나눔고딕"/>
                <a:ea typeface="나눔고딕"/>
                <a:cs typeface="나눔고딕"/>
              </a:rPr>
              <a:t>현황 및 </a:t>
            </a:r>
            <a:endParaRPr lang="en-US" altLang="ko-KR" dirty="0" smtClean="0">
              <a:latin typeface="나눔고딕"/>
              <a:ea typeface="나눔고딕"/>
              <a:cs typeface="나눔고딕"/>
            </a:endParaRPr>
          </a:p>
          <a:p>
            <a:pPr algn="ctr"/>
            <a:r>
              <a:rPr lang="ko-KR" altLang="en-US" dirty="0" smtClean="0">
                <a:latin typeface="나눔고딕"/>
                <a:ea typeface="나눔고딕"/>
                <a:cs typeface="나눔고딕"/>
              </a:rPr>
              <a:t>요구사항 </a:t>
            </a:r>
            <a:endParaRPr lang="en-US" altLang="ko-KR" dirty="0" smtClean="0">
              <a:latin typeface="나눔고딕"/>
              <a:ea typeface="나눔고딕"/>
              <a:cs typeface="나눔고딕"/>
            </a:endParaRPr>
          </a:p>
          <a:p>
            <a:pPr algn="ctr"/>
            <a:r>
              <a:rPr lang="ko-KR" altLang="en-US" dirty="0" smtClean="0">
                <a:latin typeface="나눔고딕"/>
                <a:ea typeface="나눔고딕"/>
                <a:cs typeface="나눔고딕"/>
              </a:rPr>
              <a:t>분석</a:t>
            </a:r>
            <a:endParaRPr lang="en-US" altLang="ko-KR" dirty="0" smtClean="0">
              <a:latin typeface="나눔고딕"/>
              <a:ea typeface="나눔고딕"/>
              <a:cs typeface="나눔고딕"/>
            </a:endParaRPr>
          </a:p>
        </p:txBody>
      </p:sp>
      <p:sp>
        <p:nvSpPr>
          <p:cNvPr id="141" name="Oval Callout 140"/>
          <p:cNvSpPr/>
          <p:nvPr/>
        </p:nvSpPr>
        <p:spPr>
          <a:xfrm>
            <a:off x="2317813" y="4749800"/>
            <a:ext cx="1593788" cy="901700"/>
          </a:xfrm>
          <a:prstGeom prst="wedgeEllipseCallout">
            <a:avLst>
              <a:gd name="adj1" fmla="val -16246"/>
              <a:gd name="adj2" fmla="val 46137"/>
            </a:avLst>
          </a:prstGeom>
          <a:solidFill>
            <a:srgbClr val="FFFF00">
              <a:alpha val="70000"/>
            </a:srgb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>전문가</a:t>
            </a:r>
            <a:endParaRPr lang="en-US" altLang="ko-KR" dirty="0" smtClean="0">
              <a:solidFill>
                <a:schemeClr val="tx1"/>
              </a:solidFill>
              <a:latin typeface="나눔고딕"/>
              <a:ea typeface="나눔고딕"/>
              <a:cs typeface="나눔고딕"/>
            </a:endParaRPr>
          </a:p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>집단</a:t>
            </a:r>
            <a:endParaRPr lang="en-US" altLang="ko-KR" dirty="0" smtClean="0">
              <a:solidFill>
                <a:schemeClr val="tx1"/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142" name="Oval Callout 141"/>
          <p:cNvSpPr/>
          <p:nvPr/>
        </p:nvSpPr>
        <p:spPr>
          <a:xfrm>
            <a:off x="2317813" y="1689100"/>
            <a:ext cx="1593788" cy="845230"/>
          </a:xfrm>
          <a:prstGeom prst="wedgeEllipseCallout">
            <a:avLst>
              <a:gd name="adj1" fmla="val -16246"/>
              <a:gd name="adj2" fmla="val 46137"/>
            </a:avLst>
          </a:prstGeom>
          <a:solidFill>
            <a:srgbClr val="008000">
              <a:alpha val="70000"/>
            </a:srgb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dirty="0" smtClean="0">
                <a:latin typeface="나눔고딕"/>
                <a:ea typeface="나눔고딕"/>
                <a:cs typeface="나눔고딕"/>
              </a:rPr>
              <a:t>서비스</a:t>
            </a:r>
            <a:endParaRPr lang="en-US" altLang="ko-KR" dirty="0" smtClean="0">
              <a:latin typeface="나눔고딕"/>
              <a:ea typeface="나눔고딕"/>
              <a:cs typeface="나눔고딕"/>
            </a:endParaRPr>
          </a:p>
          <a:p>
            <a:pPr algn="ctr"/>
            <a:r>
              <a:rPr lang="ko-KR" altLang="en-US" dirty="0" smtClean="0">
                <a:latin typeface="나눔고딕"/>
                <a:ea typeface="나눔고딕"/>
                <a:cs typeface="나눔고딕"/>
              </a:rPr>
              <a:t>항목</a:t>
            </a:r>
            <a:endParaRPr lang="en-US" altLang="ko-KR" dirty="0" smtClean="0">
              <a:latin typeface="나눔고딕"/>
              <a:ea typeface="나눔고딕"/>
              <a:cs typeface="나눔고딕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917700" y="3302000"/>
            <a:ext cx="546100" cy="6223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나눔고딕"/>
              <a:ea typeface="나눔고딕"/>
              <a:cs typeface="나눔고딕"/>
            </a:endParaRPr>
          </a:p>
        </p:txBody>
      </p:sp>
      <p:sp>
        <p:nvSpPr>
          <p:cNvPr id="144" name="Right Arrow 143"/>
          <p:cNvSpPr/>
          <p:nvPr/>
        </p:nvSpPr>
        <p:spPr>
          <a:xfrm rot="5400000">
            <a:off x="2889250" y="2520950"/>
            <a:ext cx="457200" cy="6223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나눔고딕"/>
              <a:ea typeface="나눔고딕"/>
              <a:cs typeface="나눔고딕"/>
            </a:endParaRPr>
          </a:p>
        </p:txBody>
      </p:sp>
      <p:sp>
        <p:nvSpPr>
          <p:cNvPr id="145" name="Right Arrow 144"/>
          <p:cNvSpPr/>
          <p:nvPr/>
        </p:nvSpPr>
        <p:spPr>
          <a:xfrm rot="16200000">
            <a:off x="2870200" y="4140200"/>
            <a:ext cx="469900" cy="6223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나눔고딕"/>
              <a:ea typeface="나눔고딕"/>
              <a:cs typeface="나눔고딕"/>
            </a:endParaRPr>
          </a:p>
        </p:txBody>
      </p:sp>
      <p:sp>
        <p:nvSpPr>
          <p:cNvPr id="146" name="Right Arrow 145"/>
          <p:cNvSpPr/>
          <p:nvPr/>
        </p:nvSpPr>
        <p:spPr>
          <a:xfrm>
            <a:off x="3759200" y="3302000"/>
            <a:ext cx="546100" cy="6223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나눔고딕"/>
              <a:ea typeface="나눔고딕"/>
              <a:cs typeface="나눔고딕"/>
            </a:endParaRPr>
          </a:p>
        </p:txBody>
      </p:sp>
      <p:sp>
        <p:nvSpPr>
          <p:cNvPr id="147" name="직사각형 14"/>
          <p:cNvSpPr/>
          <p:nvPr/>
        </p:nvSpPr>
        <p:spPr>
          <a:xfrm>
            <a:off x="6299201" y="3086100"/>
            <a:ext cx="1117600" cy="7874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실행계획 수립</a:t>
            </a:r>
            <a:endParaRPr lang="ko-KR" altLang="en-US" dirty="0">
              <a:solidFill>
                <a:srgbClr val="000000"/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148" name="Right Arrow 147"/>
          <p:cNvSpPr/>
          <p:nvPr/>
        </p:nvSpPr>
        <p:spPr>
          <a:xfrm>
            <a:off x="5651500" y="3302000"/>
            <a:ext cx="546100" cy="6223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나눔고딕"/>
              <a:ea typeface="나눔고딕"/>
              <a:cs typeface="나눔고딕"/>
            </a:endParaRPr>
          </a:p>
        </p:txBody>
      </p:sp>
      <p:sp>
        <p:nvSpPr>
          <p:cNvPr id="149" name="직사각형 14"/>
          <p:cNvSpPr/>
          <p:nvPr/>
        </p:nvSpPr>
        <p:spPr>
          <a:xfrm>
            <a:off x="6299201" y="3987800"/>
            <a:ext cx="1117600" cy="4826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인수인계</a:t>
            </a:r>
            <a:endParaRPr lang="ko-KR" altLang="en-US" dirty="0">
              <a:solidFill>
                <a:srgbClr val="000000"/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150" name="직사각형 14"/>
          <p:cNvSpPr/>
          <p:nvPr/>
        </p:nvSpPr>
        <p:spPr>
          <a:xfrm>
            <a:off x="6299201" y="4610100"/>
            <a:ext cx="1117600" cy="4826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환경구축</a:t>
            </a:r>
            <a:endParaRPr lang="ko-KR" altLang="en-US" dirty="0">
              <a:solidFill>
                <a:srgbClr val="000000"/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151" name="직사각형 14"/>
          <p:cNvSpPr/>
          <p:nvPr/>
        </p:nvSpPr>
        <p:spPr>
          <a:xfrm>
            <a:off x="8140700" y="3086100"/>
            <a:ext cx="1273725" cy="110490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서비스 </a:t>
            </a:r>
          </a:p>
          <a:p>
            <a:pPr algn="ctr"/>
            <a:r>
              <a:rPr lang="ko-KR" altLang="en-US" dirty="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실행</a:t>
            </a:r>
            <a:r>
              <a:rPr lang="en-US" altLang="ko-KR" dirty="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/</a:t>
            </a:r>
            <a:r>
              <a:rPr lang="ko-KR" altLang="en-US" dirty="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관제</a:t>
            </a:r>
            <a:endParaRPr lang="en-US" altLang="ko-KR" dirty="0" smtClean="0">
              <a:solidFill>
                <a:srgbClr val="000000"/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153" name="Right Arrow 152"/>
          <p:cNvSpPr/>
          <p:nvPr/>
        </p:nvSpPr>
        <p:spPr>
          <a:xfrm>
            <a:off x="7556500" y="3289300"/>
            <a:ext cx="546100" cy="6223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나눔고딕"/>
              <a:ea typeface="나눔고딕"/>
              <a:cs typeface="나눔고딕"/>
            </a:endParaRPr>
          </a:p>
        </p:txBody>
      </p:sp>
      <p:cxnSp>
        <p:nvCxnSpPr>
          <p:cNvPr id="8" name="Elbow Connector 7"/>
          <p:cNvCxnSpPr>
            <a:stCxn id="151" idx="2"/>
            <a:endCxn id="140" idx="4"/>
          </p:cNvCxnSpPr>
          <p:nvPr/>
        </p:nvCxnSpPr>
        <p:spPr>
          <a:xfrm rot="5400000">
            <a:off x="4868207" y="383244"/>
            <a:ext cx="101601" cy="7717112"/>
          </a:xfrm>
          <a:prstGeom prst="bentConnector3">
            <a:avLst>
              <a:gd name="adj1" fmla="val 2012483"/>
            </a:avLst>
          </a:prstGeom>
          <a:ln w="28575" cmpd="sng">
            <a:solidFill>
              <a:schemeClr val="tx1">
                <a:lumMod val="50000"/>
                <a:lumOff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13200" y="5829300"/>
            <a:ext cx="2434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나눔고딕"/>
                <a:ea typeface="나눔고딕"/>
                <a:cs typeface="나눔고딕"/>
              </a:rPr>
              <a:t>주기적 검토 </a:t>
            </a:r>
            <a:r>
              <a:rPr lang="en-US" altLang="ko-KR" dirty="0" smtClean="0">
                <a:latin typeface="나눔고딕"/>
                <a:ea typeface="나눔고딕"/>
                <a:cs typeface="나눔고딕"/>
              </a:rPr>
              <a:t>(</a:t>
            </a:r>
            <a:r>
              <a:rPr lang="ko-KR" altLang="en-US" dirty="0" smtClean="0">
                <a:latin typeface="나눔고딕"/>
                <a:ea typeface="나눔고딕"/>
                <a:cs typeface="나눔고딕"/>
              </a:rPr>
              <a:t>변경관리</a:t>
            </a:r>
            <a:r>
              <a:rPr lang="en-US" altLang="ko-KR" dirty="0" smtClean="0">
                <a:latin typeface="나눔고딕"/>
                <a:ea typeface="나눔고딕"/>
                <a:cs typeface="나눔고딕"/>
              </a:rPr>
              <a:t>)</a:t>
            </a:r>
            <a:endParaRPr lang="en-US" dirty="0">
              <a:latin typeface="나눔고딕"/>
              <a:ea typeface="나눔고딕"/>
              <a:cs typeface="나눔고딕"/>
            </a:endParaRPr>
          </a:p>
        </p:txBody>
      </p:sp>
      <p:sp>
        <p:nvSpPr>
          <p:cNvPr id="154" name="직사각형 14"/>
          <p:cNvSpPr/>
          <p:nvPr/>
        </p:nvSpPr>
        <p:spPr>
          <a:xfrm>
            <a:off x="6223000" y="2997200"/>
            <a:ext cx="1273725" cy="2222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  <a:latin typeface="나눔고딕"/>
              <a:ea typeface="나눔고딕"/>
              <a:cs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57210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  <p:bldP spid="141" grpId="0" animBg="1"/>
      <p:bldP spid="1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Straight Arrow Connector 127"/>
          <p:cNvCxnSpPr>
            <a:stCxn id="50" idx="2"/>
            <a:endCxn id="62" idx="0"/>
          </p:cNvCxnSpPr>
          <p:nvPr/>
        </p:nvCxnSpPr>
        <p:spPr>
          <a:xfrm>
            <a:off x="6515101" y="2984500"/>
            <a:ext cx="25400" cy="18288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49" name="Rectangle 185"/>
          <p:cNvSpPr>
            <a:spLocks noGrp="1" noChangeArrowheads="1"/>
          </p:cNvSpPr>
          <p:nvPr>
            <p:ph type="body" idx="4294967295"/>
          </p:nvPr>
        </p:nvSpPr>
        <p:spPr>
          <a:xfrm>
            <a:off x="211911" y="540823"/>
            <a:ext cx="9527666" cy="754577"/>
          </a:xfrm>
          <a:prstGeom prst="rect">
            <a:avLst/>
          </a:prstGeom>
        </p:spPr>
        <p:txBody>
          <a:bodyPr/>
          <a:lstStyle/>
          <a:p>
            <a:pPr eaLnBrk="1" hangingPunct="1">
              <a:spcBef>
                <a:spcPct val="0"/>
              </a:spcBef>
              <a:buNone/>
            </a:pPr>
            <a:r>
              <a:rPr lang="ko-KR" altLang="en-US" sz="2000" b="1" dirty="0" smtClean="0">
                <a:solidFill>
                  <a:srgbClr val="595959"/>
                </a:solidFill>
                <a:latin typeface="나눔고딕"/>
                <a:ea typeface="나눔고딕"/>
                <a:cs typeface="나눔고딕"/>
              </a:rPr>
              <a:t>기본적으로 </a:t>
            </a:r>
            <a:r>
              <a:rPr lang="ko-KR" altLang="en-US" sz="2000" b="1" dirty="0" smtClean="0">
                <a:solidFill>
                  <a:srgbClr val="3366FF"/>
                </a:solidFill>
                <a:latin typeface="나눔고딕"/>
                <a:ea typeface="나눔고딕"/>
                <a:cs typeface="나눔고딕"/>
              </a:rPr>
              <a:t>제안사의 운영센터에서 고객사로 접속하여 </a:t>
            </a:r>
            <a:r>
              <a:rPr lang="ko-KR" altLang="en-US" sz="2000" b="1" dirty="0" smtClean="0">
                <a:solidFill>
                  <a:srgbClr val="FF0000"/>
                </a:solidFill>
                <a:latin typeface="나눔고딕"/>
                <a:ea typeface="나눔고딕"/>
                <a:cs typeface="나눔고딕"/>
              </a:rPr>
              <a:t>원격으로 서비스를 제공</a:t>
            </a:r>
            <a:r>
              <a:rPr lang="ko-KR" altLang="en-US" sz="2000" b="1" dirty="0" smtClean="0">
                <a:solidFill>
                  <a:srgbClr val="595959"/>
                </a:solidFill>
                <a:latin typeface="나눔고딕"/>
                <a:ea typeface="나눔고딕"/>
                <a:cs typeface="나눔고딕"/>
              </a:rPr>
              <a:t>하게 </a:t>
            </a:r>
            <a:endParaRPr lang="en-US" altLang="ko-KR" sz="2000" b="1" dirty="0" smtClean="0">
              <a:solidFill>
                <a:srgbClr val="595959"/>
              </a:solidFill>
              <a:latin typeface="나눔고딕"/>
              <a:ea typeface="나눔고딕"/>
              <a:cs typeface="나눔고딕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ko-KR" altLang="en-US" sz="2000" b="1" dirty="0" smtClean="0">
                <a:solidFill>
                  <a:srgbClr val="595959"/>
                </a:solidFill>
                <a:latin typeface="나눔고딕"/>
                <a:ea typeface="나눔고딕"/>
                <a:cs typeface="나눔고딕"/>
              </a:rPr>
              <a:t>되며</a:t>
            </a:r>
            <a:r>
              <a:rPr lang="en-US" altLang="ko-KR" sz="2000" b="1" dirty="0" smtClean="0">
                <a:solidFill>
                  <a:srgbClr val="595959"/>
                </a:solidFill>
                <a:latin typeface="나눔고딕"/>
                <a:ea typeface="나눔고딕"/>
                <a:cs typeface="나눔고딕"/>
              </a:rPr>
              <a:t>,</a:t>
            </a:r>
            <a:r>
              <a:rPr lang="ko-KR" altLang="en-US" sz="2000" b="1" dirty="0" smtClean="0">
                <a:solidFill>
                  <a:srgbClr val="595959"/>
                </a:solidFill>
                <a:latin typeface="나눔고딕"/>
                <a:ea typeface="나눔고딕"/>
                <a:cs typeface="나눔고딕"/>
              </a:rPr>
              <a:t> 서비스의 종류 및 사안에 따라서는 </a:t>
            </a:r>
            <a:r>
              <a:rPr lang="ko-KR" altLang="en-US" sz="2000" b="1" dirty="0" smtClean="0">
                <a:solidFill>
                  <a:srgbClr val="3366FF"/>
                </a:solidFill>
                <a:latin typeface="나눔고딕"/>
                <a:ea typeface="나눔고딕"/>
                <a:cs typeface="나눔고딕"/>
              </a:rPr>
              <a:t>온사이트가 병행되는 구조로 진행</a:t>
            </a:r>
            <a:r>
              <a:rPr lang="ko-KR" altLang="en-US" sz="2000" b="1" dirty="0" smtClean="0">
                <a:solidFill>
                  <a:srgbClr val="595959"/>
                </a:solidFill>
                <a:latin typeface="나눔고딕"/>
                <a:ea typeface="나눔고딕"/>
                <a:cs typeface="나눔고딕"/>
              </a:rPr>
              <a:t>하게 됩니다</a:t>
            </a:r>
            <a:r>
              <a:rPr lang="en-US" altLang="ko-KR" sz="2000" b="1" dirty="0" smtClean="0">
                <a:solidFill>
                  <a:srgbClr val="595959"/>
                </a:solidFill>
                <a:latin typeface="나눔고딕"/>
                <a:ea typeface="나눔고딕"/>
                <a:cs typeface="나눔고딕"/>
              </a:rPr>
              <a:t>.</a:t>
            </a:r>
            <a:r>
              <a:rPr lang="ko-KR" altLang="en-US" sz="2000" b="1" dirty="0" smtClean="0">
                <a:solidFill>
                  <a:srgbClr val="595959"/>
                </a:solidFill>
                <a:latin typeface="나눔고딕"/>
                <a:ea typeface="나눔고딕"/>
                <a:cs typeface="나눔고딕"/>
              </a:rPr>
              <a:t>  </a:t>
            </a:r>
            <a:endParaRPr lang="en-US" altLang="ko-KR" sz="2000" b="1" dirty="0">
              <a:solidFill>
                <a:srgbClr val="595959"/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59" name="Rectangle 13"/>
          <p:cNvSpPr txBox="1">
            <a:spLocks noChangeArrowheads="1"/>
          </p:cNvSpPr>
          <p:nvPr/>
        </p:nvSpPr>
        <p:spPr>
          <a:xfrm>
            <a:off x="17278" y="0"/>
            <a:ext cx="7574311" cy="447553"/>
          </a:xfrm>
          <a:prstGeom prst="rect">
            <a:avLst/>
          </a:prstGeom>
        </p:spPr>
        <p:txBody>
          <a:bodyPr/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맑은 고딕" charset="0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charset="0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charset="0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charset="0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charset="0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l" defTabSz="806450" eaLnBrk="1" hangingPunct="1">
              <a:defRPr/>
            </a:pP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/>
                <a:ea typeface="나눔고딕"/>
                <a:cs typeface="나눔고딕"/>
              </a:rPr>
              <a:t>서비스 수행 방안</a:t>
            </a:r>
          </a:p>
        </p:txBody>
      </p:sp>
      <p:sp>
        <p:nvSpPr>
          <p:cNvPr id="60" name="Text Box 4"/>
          <p:cNvSpPr txBox="1">
            <a:spLocks noChangeArrowheads="1"/>
          </p:cNvSpPr>
          <p:nvPr/>
        </p:nvSpPr>
        <p:spPr bwMode="auto">
          <a:xfrm>
            <a:off x="7637113" y="85388"/>
            <a:ext cx="2268888" cy="3231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latinLnBrk="0">
              <a:lnSpc>
                <a:spcPct val="13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kumimoji="0"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제안 서비스 소개</a:t>
            </a:r>
          </a:p>
        </p:txBody>
      </p:sp>
      <p:sp>
        <p:nvSpPr>
          <p:cNvPr id="42" name="직사각형 14"/>
          <p:cNvSpPr/>
          <p:nvPr/>
        </p:nvSpPr>
        <p:spPr>
          <a:xfrm>
            <a:off x="3949700" y="2336800"/>
            <a:ext cx="1273725" cy="1104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bg1"/>
                </a:solidFill>
                <a:latin typeface="나눔고딕"/>
                <a:ea typeface="나눔고딕"/>
                <a:cs typeface="나눔고딕"/>
              </a:rPr>
              <a:t>업무</a:t>
            </a:r>
            <a:endParaRPr lang="en-US" altLang="ko-KR" dirty="0" smtClean="0">
              <a:solidFill>
                <a:schemeClr val="bg1"/>
              </a:solidFill>
              <a:latin typeface="나눔고딕"/>
              <a:ea typeface="나눔고딕"/>
              <a:cs typeface="나눔고딕"/>
            </a:endParaRPr>
          </a:p>
          <a:p>
            <a:pPr algn="ctr"/>
            <a:r>
              <a:rPr lang="ko-KR" altLang="en-US" dirty="0" smtClean="0">
                <a:solidFill>
                  <a:schemeClr val="bg1"/>
                </a:solidFill>
                <a:latin typeface="나눔고딕"/>
                <a:ea typeface="나눔고딕"/>
                <a:cs typeface="나눔고딕"/>
              </a:rPr>
              <a:t>분배</a:t>
            </a:r>
            <a:endParaRPr lang="ko-KR" altLang="en-US" dirty="0">
              <a:solidFill>
                <a:schemeClr val="bg1"/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43" name="직사각형 11"/>
          <p:cNvSpPr/>
          <p:nvPr/>
        </p:nvSpPr>
        <p:spPr>
          <a:xfrm>
            <a:off x="2095500" y="2342962"/>
            <a:ext cx="1212771" cy="1098737"/>
          </a:xfrm>
          <a:prstGeom prst="rect">
            <a:avLst/>
          </a:prstGeom>
          <a:solidFill>
            <a:srgbClr val="00B0F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>업무요청</a:t>
            </a:r>
            <a:endParaRPr lang="en-US" altLang="ko-KR" dirty="0" smtClean="0">
              <a:solidFill>
                <a:schemeClr val="tx1"/>
              </a:solidFill>
              <a:latin typeface="나눔고딕"/>
              <a:ea typeface="나눔고딕"/>
              <a:cs typeface="나눔고딕"/>
            </a:endParaRPr>
          </a:p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>접수</a:t>
            </a:r>
            <a:endParaRPr lang="ko-KR" altLang="en-US" dirty="0">
              <a:solidFill>
                <a:schemeClr val="tx1"/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50" name="직사각형 14"/>
          <p:cNvSpPr/>
          <p:nvPr/>
        </p:nvSpPr>
        <p:spPr>
          <a:xfrm>
            <a:off x="5956301" y="2387600"/>
            <a:ext cx="1117600" cy="5969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Call</a:t>
            </a:r>
          </a:p>
          <a:p>
            <a:pPr algn="ctr"/>
            <a:r>
              <a:rPr lang="en-US" altLang="ko-KR" dirty="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Take</a:t>
            </a:r>
            <a:endParaRPr lang="ko-KR" altLang="en-US" dirty="0">
              <a:solidFill>
                <a:srgbClr val="000000"/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52" name="직사각형 14"/>
          <p:cNvSpPr/>
          <p:nvPr/>
        </p:nvSpPr>
        <p:spPr>
          <a:xfrm>
            <a:off x="5956301" y="3060700"/>
            <a:ext cx="1117600" cy="5715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Call </a:t>
            </a:r>
          </a:p>
          <a:p>
            <a:pPr algn="ctr"/>
            <a:r>
              <a:rPr lang="en-US" altLang="ko-KR" dirty="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Confirm</a:t>
            </a:r>
            <a:endParaRPr lang="ko-KR" altLang="en-US" dirty="0">
              <a:solidFill>
                <a:srgbClr val="000000"/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53" name="직사각형 14"/>
          <p:cNvSpPr/>
          <p:nvPr/>
        </p:nvSpPr>
        <p:spPr>
          <a:xfrm>
            <a:off x="5969001" y="3695700"/>
            <a:ext cx="1117600" cy="4826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Call </a:t>
            </a:r>
            <a:r>
              <a:rPr lang="ko-KR" altLang="en-US" dirty="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처리</a:t>
            </a:r>
            <a:endParaRPr lang="ko-KR" altLang="en-US" dirty="0">
              <a:solidFill>
                <a:srgbClr val="000000"/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57" name="직사각형 14"/>
          <p:cNvSpPr/>
          <p:nvPr/>
        </p:nvSpPr>
        <p:spPr>
          <a:xfrm>
            <a:off x="5829300" y="2247900"/>
            <a:ext cx="1384300" cy="3175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61" name="직사각형 14"/>
          <p:cNvSpPr/>
          <p:nvPr/>
        </p:nvSpPr>
        <p:spPr>
          <a:xfrm>
            <a:off x="5981701" y="4254500"/>
            <a:ext cx="1117600" cy="4826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완료통보</a:t>
            </a:r>
            <a:endParaRPr lang="ko-KR" altLang="en-US" dirty="0">
              <a:solidFill>
                <a:srgbClr val="000000"/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62" name="직사각형 14"/>
          <p:cNvSpPr/>
          <p:nvPr/>
        </p:nvSpPr>
        <p:spPr>
          <a:xfrm>
            <a:off x="5981701" y="4813300"/>
            <a:ext cx="1117600" cy="4826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Call </a:t>
            </a:r>
            <a:r>
              <a:rPr lang="ko-KR" altLang="en-US" dirty="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마감</a:t>
            </a:r>
            <a:endParaRPr lang="ko-KR" altLang="en-US" dirty="0">
              <a:solidFill>
                <a:srgbClr val="000000"/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6" name="Can 5"/>
          <p:cNvSpPr/>
          <p:nvPr/>
        </p:nvSpPr>
        <p:spPr>
          <a:xfrm>
            <a:off x="7937500" y="2247900"/>
            <a:ext cx="1282700" cy="1536700"/>
          </a:xfrm>
          <a:prstGeom prst="ca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나눔고딕"/>
                <a:ea typeface="나눔고딕"/>
                <a:cs typeface="나눔고딕"/>
              </a:rPr>
              <a:t>SERVICE</a:t>
            </a:r>
          </a:p>
          <a:p>
            <a:pPr algn="ctr"/>
            <a:r>
              <a:rPr lang="en-US" dirty="0" smtClean="0">
                <a:latin typeface="나눔고딕"/>
                <a:ea typeface="나눔고딕"/>
                <a:cs typeface="나눔고딕"/>
              </a:rPr>
              <a:t>LOG</a:t>
            </a:r>
          </a:p>
          <a:p>
            <a:pPr algn="ctr"/>
            <a:r>
              <a:rPr lang="en-US" dirty="0" smtClean="0">
                <a:latin typeface="나눔고딕"/>
                <a:ea typeface="나눔고딕"/>
                <a:cs typeface="나눔고딕"/>
              </a:rPr>
              <a:t>DB</a:t>
            </a:r>
            <a:endParaRPr lang="en-US" dirty="0">
              <a:latin typeface="나눔고딕"/>
              <a:ea typeface="나눔고딕"/>
              <a:cs typeface="나눔고딕"/>
            </a:endParaRPr>
          </a:p>
        </p:txBody>
      </p:sp>
      <p:cxnSp>
        <p:nvCxnSpPr>
          <p:cNvPr id="8" name="Straight Arrow Connector 7"/>
          <p:cNvCxnSpPr>
            <a:stCxn id="43" idx="3"/>
            <a:endCxn id="42" idx="1"/>
          </p:cNvCxnSpPr>
          <p:nvPr/>
        </p:nvCxnSpPr>
        <p:spPr>
          <a:xfrm flipV="1">
            <a:off x="3308271" y="2889250"/>
            <a:ext cx="641429" cy="308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Elbow Connector 101"/>
          <p:cNvCxnSpPr>
            <a:stCxn id="50" idx="3"/>
            <a:endCxn id="6" idx="2"/>
          </p:cNvCxnSpPr>
          <p:nvPr/>
        </p:nvCxnSpPr>
        <p:spPr>
          <a:xfrm>
            <a:off x="7073901" y="2686050"/>
            <a:ext cx="863599" cy="3302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>
                <a:lumMod val="50000"/>
                <a:lumOff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Elbow Connector 105"/>
          <p:cNvCxnSpPr>
            <a:stCxn id="52" idx="3"/>
            <a:endCxn id="6" idx="2"/>
          </p:cNvCxnSpPr>
          <p:nvPr/>
        </p:nvCxnSpPr>
        <p:spPr>
          <a:xfrm flipV="1">
            <a:off x="7073901" y="3016250"/>
            <a:ext cx="863599" cy="3302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>
                <a:lumMod val="50000"/>
                <a:lumOff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Elbow Connector 106"/>
          <p:cNvCxnSpPr>
            <a:stCxn id="53" idx="3"/>
            <a:endCxn id="6" idx="3"/>
          </p:cNvCxnSpPr>
          <p:nvPr/>
        </p:nvCxnSpPr>
        <p:spPr>
          <a:xfrm flipV="1">
            <a:off x="7086601" y="3784600"/>
            <a:ext cx="1492249" cy="152400"/>
          </a:xfrm>
          <a:prstGeom prst="bentConnector2">
            <a:avLst/>
          </a:prstGeom>
          <a:ln w="28575" cmpd="sng">
            <a:solidFill>
              <a:schemeClr val="tx1">
                <a:lumMod val="50000"/>
                <a:lumOff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Elbow Connector 108"/>
          <p:cNvCxnSpPr>
            <a:stCxn id="61" idx="3"/>
            <a:endCxn id="6" idx="3"/>
          </p:cNvCxnSpPr>
          <p:nvPr/>
        </p:nvCxnSpPr>
        <p:spPr>
          <a:xfrm flipV="1">
            <a:off x="7099301" y="3784600"/>
            <a:ext cx="1479549" cy="711200"/>
          </a:xfrm>
          <a:prstGeom prst="bentConnector2">
            <a:avLst/>
          </a:prstGeom>
          <a:ln w="28575" cmpd="sng">
            <a:solidFill>
              <a:schemeClr val="tx1">
                <a:lumMod val="50000"/>
                <a:lumOff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Elbow Connector 109"/>
          <p:cNvCxnSpPr>
            <a:stCxn id="62" idx="3"/>
            <a:endCxn id="6" idx="3"/>
          </p:cNvCxnSpPr>
          <p:nvPr/>
        </p:nvCxnSpPr>
        <p:spPr>
          <a:xfrm flipV="1">
            <a:off x="7099301" y="3784600"/>
            <a:ext cx="1479549" cy="1270000"/>
          </a:xfrm>
          <a:prstGeom prst="bentConnector2">
            <a:avLst/>
          </a:prstGeom>
          <a:ln w="28575" cmpd="sng">
            <a:solidFill>
              <a:schemeClr val="tx1">
                <a:lumMod val="50000"/>
                <a:lumOff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Elbow Connector 111"/>
          <p:cNvCxnSpPr>
            <a:stCxn id="6" idx="1"/>
            <a:endCxn id="116" idx="0"/>
          </p:cNvCxnSpPr>
          <p:nvPr/>
        </p:nvCxnSpPr>
        <p:spPr>
          <a:xfrm rot="16200000" flipH="1" flipV="1">
            <a:off x="4689475" y="-1590675"/>
            <a:ext cx="50801" cy="7727949"/>
          </a:xfrm>
          <a:prstGeom prst="bentConnector3">
            <a:avLst>
              <a:gd name="adj1" fmla="val -449991"/>
            </a:avLst>
          </a:prstGeom>
          <a:ln w="28575" cmpd="sng">
            <a:solidFill>
              <a:schemeClr val="tx1">
                <a:lumMod val="50000"/>
                <a:lumOff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Oval Callout 115"/>
          <p:cNvSpPr/>
          <p:nvPr/>
        </p:nvSpPr>
        <p:spPr>
          <a:xfrm>
            <a:off x="254001" y="2298701"/>
            <a:ext cx="1193800" cy="1155699"/>
          </a:xfrm>
          <a:prstGeom prst="wedgeEllipseCallout">
            <a:avLst>
              <a:gd name="adj1" fmla="val -16246"/>
              <a:gd name="adj2" fmla="val 46137"/>
            </a:avLst>
          </a:prstGeom>
          <a:solidFill>
            <a:srgbClr val="3366FF">
              <a:alpha val="70000"/>
            </a:srgb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mtClean="0">
                <a:latin typeface="나눔고딕"/>
                <a:ea typeface="나눔고딕"/>
                <a:cs typeface="나눔고딕"/>
              </a:rPr>
              <a:t>사용자</a:t>
            </a:r>
            <a:endParaRPr lang="en-US" altLang="ko-KR" dirty="0" smtClean="0">
              <a:latin typeface="나눔고딕"/>
              <a:ea typeface="나눔고딕"/>
              <a:cs typeface="나눔고딕"/>
            </a:endParaRPr>
          </a:p>
        </p:txBody>
      </p:sp>
      <p:cxnSp>
        <p:nvCxnSpPr>
          <p:cNvPr id="118" name="Straight Arrow Connector 117"/>
          <p:cNvCxnSpPr/>
          <p:nvPr/>
        </p:nvCxnSpPr>
        <p:spPr>
          <a:xfrm flipV="1">
            <a:off x="1441371" y="2863850"/>
            <a:ext cx="641429" cy="308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3594100" y="1651000"/>
            <a:ext cx="2570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나눔고딕"/>
                <a:ea typeface="나눔고딕"/>
                <a:cs typeface="나눔고딕"/>
              </a:rPr>
              <a:t>처리상황조회 </a:t>
            </a:r>
            <a:r>
              <a:rPr lang="en-US" altLang="ko-KR" dirty="0" smtClean="0">
                <a:latin typeface="나눔고딕"/>
                <a:ea typeface="나눔고딕"/>
                <a:cs typeface="나눔고딕"/>
              </a:rPr>
              <a:t>/</a:t>
            </a:r>
            <a:r>
              <a:rPr lang="ko-KR" altLang="en-US" dirty="0" smtClean="0">
                <a:latin typeface="나눔고딕"/>
                <a:ea typeface="나눔고딕"/>
                <a:cs typeface="나눔고딕"/>
              </a:rPr>
              <a:t> 완료통보</a:t>
            </a:r>
            <a:endParaRPr lang="en-US" dirty="0">
              <a:latin typeface="나눔고딕"/>
              <a:ea typeface="나눔고딕"/>
              <a:cs typeface="나눔고딕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1409700" y="2451100"/>
            <a:ext cx="620683" cy="7478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dirty="0" smtClean="0">
                <a:latin typeface="나눔고딕"/>
                <a:ea typeface="나눔고딕"/>
                <a:cs typeface="나눔고딕"/>
              </a:rPr>
              <a:t>웹</a:t>
            </a:r>
            <a:endParaRPr lang="en-US" altLang="ko-KR" dirty="0" smtClean="0">
              <a:latin typeface="나눔고딕"/>
              <a:ea typeface="나눔고딕"/>
              <a:cs typeface="나눔고딕"/>
            </a:endParaRPr>
          </a:p>
          <a:p>
            <a:pPr algn="ctr">
              <a:lnSpc>
                <a:spcPct val="120000"/>
              </a:lnSpc>
            </a:pPr>
            <a:r>
              <a:rPr lang="ko-KR" altLang="en-US" dirty="0" smtClean="0">
                <a:latin typeface="나눔고딕"/>
                <a:ea typeface="나눔고딕"/>
                <a:cs typeface="나눔고딕"/>
              </a:rPr>
              <a:t>전화</a:t>
            </a:r>
            <a:endParaRPr lang="en-US" dirty="0">
              <a:latin typeface="나눔고딕"/>
              <a:ea typeface="나눔고딕"/>
              <a:cs typeface="나눔고딕"/>
            </a:endParaRPr>
          </a:p>
        </p:txBody>
      </p:sp>
      <p:sp>
        <p:nvSpPr>
          <p:cNvPr id="122" name="Oval Callout 121"/>
          <p:cNvSpPr/>
          <p:nvPr/>
        </p:nvSpPr>
        <p:spPr>
          <a:xfrm>
            <a:off x="279401" y="3733801"/>
            <a:ext cx="1193800" cy="1155699"/>
          </a:xfrm>
          <a:prstGeom prst="wedgeEllipseCallout">
            <a:avLst>
              <a:gd name="adj1" fmla="val -16246"/>
              <a:gd name="adj2" fmla="val 46137"/>
            </a:avLst>
          </a:prstGeom>
          <a:solidFill>
            <a:srgbClr val="3366FF">
              <a:alpha val="70000"/>
            </a:srgb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dirty="0" smtClean="0">
                <a:latin typeface="나눔고딕"/>
                <a:ea typeface="나눔고딕"/>
                <a:cs typeface="나눔고딕"/>
              </a:rPr>
              <a:t>관리자</a:t>
            </a:r>
            <a:endParaRPr lang="en-US" altLang="ko-KR" dirty="0" smtClean="0">
              <a:latin typeface="나눔고딕"/>
              <a:ea typeface="나눔고딕"/>
              <a:cs typeface="나눔고딕"/>
            </a:endParaRPr>
          </a:p>
          <a:p>
            <a:pPr algn="ctr"/>
            <a:r>
              <a:rPr lang="ko-KR" altLang="en-US" dirty="0" smtClean="0">
                <a:latin typeface="나눔고딕"/>
                <a:ea typeface="나눔고딕"/>
                <a:cs typeface="나눔고딕"/>
              </a:rPr>
              <a:t>전산실</a:t>
            </a:r>
            <a:endParaRPr lang="en-US" altLang="ko-KR" dirty="0" smtClean="0">
              <a:latin typeface="나눔고딕"/>
              <a:ea typeface="나눔고딕"/>
              <a:cs typeface="나눔고딕"/>
            </a:endParaRPr>
          </a:p>
        </p:txBody>
      </p:sp>
      <p:sp>
        <p:nvSpPr>
          <p:cNvPr id="123" name="Oval Callout 122"/>
          <p:cNvSpPr/>
          <p:nvPr/>
        </p:nvSpPr>
        <p:spPr>
          <a:xfrm>
            <a:off x="2133601" y="3733801"/>
            <a:ext cx="1193800" cy="1155699"/>
          </a:xfrm>
          <a:prstGeom prst="wedgeEllipseCallout">
            <a:avLst>
              <a:gd name="adj1" fmla="val -16246"/>
              <a:gd name="adj2" fmla="val 4613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dirty="0" smtClean="0">
                <a:latin typeface="나눔고딕"/>
                <a:ea typeface="나눔고딕"/>
                <a:cs typeface="나눔고딕"/>
              </a:rPr>
              <a:t>QA</a:t>
            </a:r>
          </a:p>
          <a:p>
            <a:pPr algn="ctr"/>
            <a:r>
              <a:rPr lang="en-US" altLang="ko-KR" dirty="0" smtClean="0">
                <a:latin typeface="나눔고딕"/>
                <a:ea typeface="나눔고딕"/>
                <a:cs typeface="나눔고딕"/>
              </a:rPr>
              <a:t>(</a:t>
            </a:r>
            <a:r>
              <a:rPr lang="ko-KR" altLang="en-US" dirty="0" smtClean="0">
                <a:latin typeface="나눔고딕"/>
                <a:ea typeface="나눔고딕"/>
                <a:cs typeface="나눔고딕"/>
              </a:rPr>
              <a:t>제안사</a:t>
            </a:r>
            <a:r>
              <a:rPr lang="en-US" altLang="ko-KR" dirty="0" smtClean="0">
                <a:latin typeface="나눔고딕"/>
                <a:ea typeface="나눔고딕"/>
                <a:cs typeface="나눔고딕"/>
              </a:rPr>
              <a:t>)</a:t>
            </a:r>
          </a:p>
        </p:txBody>
      </p:sp>
      <p:cxnSp>
        <p:nvCxnSpPr>
          <p:cNvPr id="124" name="Elbow Connector 123"/>
          <p:cNvCxnSpPr>
            <a:stCxn id="6" idx="4"/>
            <a:endCxn id="125" idx="2"/>
          </p:cNvCxnSpPr>
          <p:nvPr/>
        </p:nvCxnSpPr>
        <p:spPr>
          <a:xfrm flipH="1">
            <a:off x="4573863" y="3016250"/>
            <a:ext cx="4646337" cy="2774950"/>
          </a:xfrm>
          <a:prstGeom prst="bentConnector4">
            <a:avLst>
              <a:gd name="adj1" fmla="val -4920"/>
              <a:gd name="adj2" fmla="val 108238"/>
            </a:avLst>
          </a:prstGeom>
          <a:ln w="28575" cmpd="sng">
            <a:solidFill>
              <a:schemeClr val="tx1">
                <a:lumMod val="50000"/>
                <a:lumOff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직사각형 14"/>
          <p:cNvSpPr/>
          <p:nvPr/>
        </p:nvSpPr>
        <p:spPr>
          <a:xfrm>
            <a:off x="3937000" y="4686300"/>
            <a:ext cx="1273725" cy="11049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bg1"/>
                </a:solidFill>
                <a:latin typeface="나눔고딕"/>
                <a:ea typeface="나눔고딕"/>
                <a:cs typeface="나눔고딕"/>
              </a:rPr>
              <a:t>대시보드</a:t>
            </a:r>
            <a:endParaRPr lang="en-US" altLang="ko-KR" dirty="0" smtClean="0">
              <a:solidFill>
                <a:schemeClr val="bg1"/>
              </a:solidFill>
              <a:latin typeface="나눔고딕"/>
              <a:ea typeface="나눔고딕"/>
              <a:cs typeface="나눔고딕"/>
            </a:endParaRPr>
          </a:p>
          <a:p>
            <a:pPr algn="ctr"/>
            <a:r>
              <a:rPr lang="ko-KR" altLang="en-US" dirty="0" smtClean="0">
                <a:solidFill>
                  <a:schemeClr val="bg1"/>
                </a:solidFill>
                <a:latin typeface="나눔고딕"/>
                <a:ea typeface="나눔고딕"/>
                <a:cs typeface="나눔고딕"/>
              </a:rPr>
              <a:t>시스템</a:t>
            </a:r>
            <a:endParaRPr lang="ko-KR" altLang="en-US" dirty="0">
              <a:solidFill>
                <a:schemeClr val="bg1"/>
              </a:solidFill>
              <a:latin typeface="나눔고딕"/>
              <a:ea typeface="나눔고딕"/>
              <a:cs typeface="나눔고딕"/>
            </a:endParaRPr>
          </a:p>
        </p:txBody>
      </p:sp>
      <p:cxnSp>
        <p:nvCxnSpPr>
          <p:cNvPr id="126" name="Elbow Connector 125"/>
          <p:cNvCxnSpPr>
            <a:stCxn id="125" idx="1"/>
            <a:endCxn id="123" idx="4"/>
          </p:cNvCxnSpPr>
          <p:nvPr/>
        </p:nvCxnSpPr>
        <p:spPr>
          <a:xfrm rot="10800000">
            <a:off x="2730502" y="4889500"/>
            <a:ext cx="1206499" cy="349250"/>
          </a:xfrm>
          <a:prstGeom prst="bentConnector2">
            <a:avLst/>
          </a:prstGeom>
          <a:ln w="28575" cmpd="sng">
            <a:solidFill>
              <a:schemeClr val="tx1">
                <a:lumMod val="50000"/>
                <a:lumOff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Elbow Connector 126"/>
          <p:cNvCxnSpPr>
            <a:stCxn id="125" idx="1"/>
            <a:endCxn id="122" idx="4"/>
          </p:cNvCxnSpPr>
          <p:nvPr/>
        </p:nvCxnSpPr>
        <p:spPr>
          <a:xfrm rot="10800000">
            <a:off x="876302" y="4889500"/>
            <a:ext cx="3060699" cy="349250"/>
          </a:xfrm>
          <a:prstGeom prst="bentConnector2">
            <a:avLst/>
          </a:prstGeom>
          <a:ln w="28575" cmpd="sng">
            <a:solidFill>
              <a:schemeClr val="tx1">
                <a:lumMod val="50000"/>
                <a:lumOff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Elbow Connector 128"/>
          <p:cNvCxnSpPr>
            <a:stCxn id="42" idx="3"/>
            <a:endCxn id="50" idx="1"/>
          </p:cNvCxnSpPr>
          <p:nvPr/>
        </p:nvCxnSpPr>
        <p:spPr>
          <a:xfrm flipV="1">
            <a:off x="5223425" y="2686050"/>
            <a:ext cx="732876" cy="2032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>
                <a:lumMod val="50000"/>
                <a:lumOff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1333500" y="5245100"/>
            <a:ext cx="2224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나눔고딕"/>
                <a:ea typeface="나눔고딕"/>
                <a:cs typeface="나눔고딕"/>
              </a:rPr>
              <a:t>실시간모니터링</a:t>
            </a:r>
            <a:r>
              <a:rPr lang="en-US" altLang="ko-KR" dirty="0" smtClean="0">
                <a:latin typeface="나눔고딕"/>
                <a:ea typeface="나눔고딕"/>
                <a:cs typeface="나눔고딕"/>
              </a:rPr>
              <a:t>/</a:t>
            </a:r>
            <a:r>
              <a:rPr lang="ko-KR" altLang="en-US" dirty="0" smtClean="0">
                <a:latin typeface="나눔고딕"/>
                <a:ea typeface="나눔고딕"/>
                <a:cs typeface="나눔고딕"/>
              </a:rPr>
              <a:t>관제</a:t>
            </a:r>
            <a:endParaRPr lang="en-US" dirty="0">
              <a:latin typeface="나눔고딕"/>
              <a:ea typeface="나눔고딕"/>
              <a:cs typeface="나눔고딕"/>
            </a:endParaRPr>
          </a:p>
        </p:txBody>
      </p:sp>
      <p:cxnSp>
        <p:nvCxnSpPr>
          <p:cNvPr id="34" name="Elbow Connector 33"/>
          <p:cNvCxnSpPr>
            <a:stCxn id="57" idx="1"/>
            <a:endCxn id="125" idx="0"/>
          </p:cNvCxnSpPr>
          <p:nvPr/>
        </p:nvCxnSpPr>
        <p:spPr>
          <a:xfrm rot="10800000" flipV="1">
            <a:off x="4573864" y="3835400"/>
            <a:ext cx="1255437" cy="850900"/>
          </a:xfrm>
          <a:prstGeom prst="bentConnector2">
            <a:avLst/>
          </a:prstGeom>
          <a:ln w="28575" cmpd="sng">
            <a:solidFill>
              <a:schemeClr val="tx1">
                <a:lumMod val="50000"/>
                <a:lumOff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864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22" grpId="0" animBg="1"/>
      <p:bldP spid="1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Rectangle 185"/>
          <p:cNvSpPr>
            <a:spLocks noGrp="1" noChangeArrowheads="1"/>
          </p:cNvSpPr>
          <p:nvPr>
            <p:ph type="body" idx="4294967295"/>
          </p:nvPr>
        </p:nvSpPr>
        <p:spPr>
          <a:xfrm>
            <a:off x="211911" y="540823"/>
            <a:ext cx="9527666" cy="754577"/>
          </a:xfrm>
          <a:prstGeom prst="rect">
            <a:avLst/>
          </a:prstGeom>
        </p:spPr>
        <p:txBody>
          <a:bodyPr/>
          <a:lstStyle/>
          <a:p>
            <a:pPr eaLnBrk="1" hangingPunct="1">
              <a:spcBef>
                <a:spcPct val="0"/>
              </a:spcBef>
              <a:buNone/>
            </a:pPr>
            <a:r>
              <a:rPr lang="ko-KR" altLang="en-US" sz="2000" b="1" dirty="0" smtClean="0">
                <a:solidFill>
                  <a:srgbClr val="595959"/>
                </a:solidFill>
                <a:latin typeface="나눔고딕"/>
                <a:ea typeface="나눔고딕"/>
                <a:cs typeface="나눔고딕"/>
              </a:rPr>
              <a:t>실행 조직은 </a:t>
            </a:r>
            <a:r>
              <a:rPr lang="ko-KR" altLang="en-US" sz="2000" b="1" dirty="0" smtClean="0">
                <a:solidFill>
                  <a:srgbClr val="3366FF"/>
                </a:solidFill>
                <a:latin typeface="나눔고딕"/>
                <a:ea typeface="나눔고딕"/>
                <a:cs typeface="나눔고딕"/>
              </a:rPr>
              <a:t>각 업무와 프로그래밍 언어별로 현장경험이 풍부한 전문인력</a:t>
            </a:r>
            <a:r>
              <a:rPr lang="ko-KR" altLang="en-US" sz="2000" b="1" dirty="0" smtClean="0">
                <a:solidFill>
                  <a:srgbClr val="595959"/>
                </a:solidFill>
                <a:latin typeface="나눔고딕"/>
                <a:ea typeface="나눔고딕"/>
                <a:cs typeface="나눔고딕"/>
              </a:rPr>
              <a:t>과 </a:t>
            </a:r>
            <a:r>
              <a:rPr lang="ko-KR" altLang="en-US" sz="2000" b="1" dirty="0" smtClean="0">
                <a:solidFill>
                  <a:srgbClr val="3366FF"/>
                </a:solidFill>
                <a:latin typeface="나눔고딕"/>
                <a:ea typeface="나눔고딕"/>
                <a:cs typeface="나눔고딕"/>
              </a:rPr>
              <a:t>각종 시스템</a:t>
            </a:r>
            <a:endParaRPr lang="en-US" altLang="ko-KR" sz="2000" b="1" dirty="0" smtClean="0">
              <a:solidFill>
                <a:srgbClr val="3366FF"/>
              </a:solidFill>
              <a:latin typeface="나눔고딕"/>
              <a:ea typeface="나눔고딕"/>
              <a:cs typeface="나눔고딕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ko-KR" altLang="en-US" sz="2000" b="1" dirty="0" smtClean="0">
                <a:solidFill>
                  <a:srgbClr val="3366FF"/>
                </a:solidFill>
                <a:latin typeface="나눔고딕"/>
                <a:ea typeface="나눔고딕"/>
                <a:cs typeface="나눔고딕"/>
              </a:rPr>
              <a:t>및 </a:t>
            </a:r>
            <a:r>
              <a:rPr lang="en-US" altLang="ko-KR" sz="2000" b="1" dirty="0" smtClean="0">
                <a:solidFill>
                  <a:srgbClr val="3366FF"/>
                </a:solidFill>
                <a:latin typeface="나눔고딕"/>
                <a:ea typeface="나눔고딕"/>
                <a:cs typeface="나눔고딕"/>
              </a:rPr>
              <a:t>S/W </a:t>
            </a:r>
            <a:r>
              <a:rPr lang="ko-KR" altLang="en-US" sz="2000" b="1" dirty="0" smtClean="0">
                <a:solidFill>
                  <a:srgbClr val="3366FF"/>
                </a:solidFill>
                <a:latin typeface="나눔고딕"/>
                <a:ea typeface="나눔고딕"/>
                <a:cs typeface="나눔고딕"/>
              </a:rPr>
              <a:t>전문가와 컨설턴트로 구성된 </a:t>
            </a:r>
            <a:r>
              <a:rPr lang="ko-KR" altLang="en-US" sz="2000" b="1" dirty="0" smtClean="0">
                <a:solidFill>
                  <a:srgbClr val="FF0000"/>
                </a:solidFill>
                <a:latin typeface="나눔고딕"/>
                <a:ea typeface="나눔고딕"/>
                <a:cs typeface="나눔고딕"/>
              </a:rPr>
              <a:t>전문가집단</a:t>
            </a:r>
            <a:r>
              <a:rPr lang="ko-KR" altLang="en-US" sz="2000" b="1" dirty="0" smtClean="0">
                <a:solidFill>
                  <a:srgbClr val="595959"/>
                </a:solidFill>
                <a:latin typeface="나눔고딕"/>
                <a:ea typeface="나눔고딕"/>
                <a:cs typeface="나눔고딕"/>
              </a:rPr>
              <a:t>에 의해 서비스가 제공됩니다</a:t>
            </a:r>
            <a:r>
              <a:rPr lang="en-US" altLang="ko-KR" sz="2000" b="1" dirty="0" smtClean="0">
                <a:solidFill>
                  <a:srgbClr val="595959"/>
                </a:solidFill>
                <a:latin typeface="나눔고딕"/>
                <a:ea typeface="나눔고딕"/>
                <a:cs typeface="나눔고딕"/>
              </a:rPr>
              <a:t>.</a:t>
            </a:r>
            <a:r>
              <a:rPr lang="ko-KR" altLang="en-US" sz="2000" b="1" dirty="0" smtClean="0">
                <a:solidFill>
                  <a:srgbClr val="595959"/>
                </a:solidFill>
                <a:latin typeface="나눔고딕"/>
                <a:ea typeface="나눔고딕"/>
                <a:cs typeface="나눔고딕"/>
              </a:rPr>
              <a:t> </a:t>
            </a:r>
            <a:endParaRPr lang="en-US" altLang="ko-KR" sz="2000" b="1" dirty="0">
              <a:solidFill>
                <a:srgbClr val="595959"/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59" name="Rectangle 13"/>
          <p:cNvSpPr txBox="1">
            <a:spLocks noChangeArrowheads="1"/>
          </p:cNvSpPr>
          <p:nvPr/>
        </p:nvSpPr>
        <p:spPr>
          <a:xfrm>
            <a:off x="17278" y="0"/>
            <a:ext cx="7574311" cy="447553"/>
          </a:xfrm>
          <a:prstGeom prst="rect">
            <a:avLst/>
          </a:prstGeom>
        </p:spPr>
        <p:txBody>
          <a:bodyPr/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맑은 고딕" charset="0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charset="0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charset="0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charset="0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charset="0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l" defTabSz="806450" eaLnBrk="1" hangingPunct="1">
              <a:defRPr/>
            </a:pP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/>
                <a:ea typeface="나눔고딕"/>
                <a:cs typeface="나눔고딕"/>
              </a:rPr>
              <a:t>실행 조직 소개</a:t>
            </a:r>
          </a:p>
        </p:txBody>
      </p:sp>
      <p:sp>
        <p:nvSpPr>
          <p:cNvPr id="60" name="Text Box 4"/>
          <p:cNvSpPr txBox="1">
            <a:spLocks noChangeArrowheads="1"/>
          </p:cNvSpPr>
          <p:nvPr/>
        </p:nvSpPr>
        <p:spPr bwMode="auto">
          <a:xfrm>
            <a:off x="7637113" y="85388"/>
            <a:ext cx="2268888" cy="3231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latinLnBrk="0">
              <a:lnSpc>
                <a:spcPct val="13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kumimoji="0"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제안 서비스 소개</a:t>
            </a:r>
          </a:p>
        </p:txBody>
      </p:sp>
      <p:sp>
        <p:nvSpPr>
          <p:cNvPr id="36" name="Freeform 6"/>
          <p:cNvSpPr>
            <a:spLocks/>
          </p:cNvSpPr>
          <p:nvPr/>
        </p:nvSpPr>
        <p:spPr bwMode="auto">
          <a:xfrm>
            <a:off x="7080250" y="1587500"/>
            <a:ext cx="1504949" cy="2927874"/>
          </a:xfrm>
          <a:custGeom>
            <a:avLst/>
            <a:gdLst>
              <a:gd name="T0" fmla="*/ 0 w 614"/>
              <a:gd name="T1" fmla="*/ 2147483647 h 2442"/>
              <a:gd name="T2" fmla="*/ 2147483647 w 614"/>
              <a:gd name="T3" fmla="*/ 0 h 2442"/>
              <a:gd name="T4" fmla="*/ 2147483647 w 614"/>
              <a:gd name="T5" fmla="*/ 2147483647 h 2442"/>
              <a:gd name="T6" fmla="*/ 0 w 614"/>
              <a:gd name="T7" fmla="*/ 2147483647 h 2442"/>
              <a:gd name="T8" fmla="*/ 0 60000 65536"/>
              <a:gd name="T9" fmla="*/ 0 60000 65536"/>
              <a:gd name="T10" fmla="*/ 0 60000 65536"/>
              <a:gd name="T11" fmla="*/ 0 60000 65536"/>
              <a:gd name="T12" fmla="*/ 0 w 614"/>
              <a:gd name="T13" fmla="*/ 0 h 2442"/>
              <a:gd name="T14" fmla="*/ 614 w 614"/>
              <a:gd name="T15" fmla="*/ 2442 h 24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4" h="2442">
                <a:moveTo>
                  <a:pt x="0" y="766"/>
                </a:moveTo>
                <a:lnTo>
                  <a:pt x="554" y="0"/>
                </a:lnTo>
                <a:lnTo>
                  <a:pt x="614" y="2442"/>
                </a:lnTo>
                <a:lnTo>
                  <a:pt x="0" y="766"/>
                </a:lnTo>
                <a:close/>
              </a:path>
            </a:pathLst>
          </a:custGeom>
          <a:gradFill rotWithShape="0">
            <a:gsLst>
              <a:gs pos="0">
                <a:srgbClr val="69B4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endParaRPr lang="en-US">
              <a:latin typeface="나눔고딕"/>
              <a:ea typeface="나눔고딕"/>
              <a:cs typeface="나눔고딕"/>
            </a:endParaRPr>
          </a:p>
        </p:txBody>
      </p:sp>
      <p:sp>
        <p:nvSpPr>
          <p:cNvPr id="37" name="Freeform 7"/>
          <p:cNvSpPr>
            <a:spLocks/>
          </p:cNvSpPr>
          <p:nvPr/>
        </p:nvSpPr>
        <p:spPr bwMode="auto">
          <a:xfrm>
            <a:off x="6375400" y="2667001"/>
            <a:ext cx="2116138" cy="1800748"/>
          </a:xfrm>
          <a:custGeom>
            <a:avLst/>
            <a:gdLst>
              <a:gd name="T0" fmla="*/ 0 w 833"/>
              <a:gd name="T1" fmla="*/ 2147483647 h 1474"/>
              <a:gd name="T2" fmla="*/ 2147483647 w 833"/>
              <a:gd name="T3" fmla="*/ 0 h 1474"/>
              <a:gd name="T4" fmla="*/ 2147483647 w 833"/>
              <a:gd name="T5" fmla="*/ 2147483647 h 1474"/>
              <a:gd name="T6" fmla="*/ 0 w 833"/>
              <a:gd name="T7" fmla="*/ 2147483647 h 1474"/>
              <a:gd name="T8" fmla="*/ 0 60000 65536"/>
              <a:gd name="T9" fmla="*/ 0 60000 65536"/>
              <a:gd name="T10" fmla="*/ 0 60000 65536"/>
              <a:gd name="T11" fmla="*/ 0 60000 65536"/>
              <a:gd name="T12" fmla="*/ 0 w 833"/>
              <a:gd name="T13" fmla="*/ 0 h 1474"/>
              <a:gd name="T14" fmla="*/ 833 w 833"/>
              <a:gd name="T15" fmla="*/ 1474 h 14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3" h="1474">
                <a:moveTo>
                  <a:pt x="0" y="775"/>
                </a:moveTo>
                <a:lnTo>
                  <a:pt x="284" y="0"/>
                </a:lnTo>
                <a:lnTo>
                  <a:pt x="833" y="1474"/>
                </a:lnTo>
                <a:lnTo>
                  <a:pt x="0" y="775"/>
                </a:lnTo>
                <a:close/>
              </a:path>
            </a:pathLst>
          </a:custGeom>
          <a:gradFill rotWithShape="0">
            <a:gsLst>
              <a:gs pos="0">
                <a:srgbClr val="69B4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endParaRPr lang="en-US">
              <a:latin typeface="나눔고딕"/>
              <a:ea typeface="나눔고딕"/>
              <a:cs typeface="나눔고딕"/>
            </a:endParaRPr>
          </a:p>
        </p:txBody>
      </p:sp>
      <p:sp>
        <p:nvSpPr>
          <p:cNvPr id="39" name="Freeform 9"/>
          <p:cNvSpPr>
            <a:spLocks/>
          </p:cNvSpPr>
          <p:nvPr/>
        </p:nvSpPr>
        <p:spPr bwMode="auto">
          <a:xfrm>
            <a:off x="6451600" y="4486799"/>
            <a:ext cx="2100263" cy="1503363"/>
          </a:xfrm>
          <a:custGeom>
            <a:avLst/>
            <a:gdLst>
              <a:gd name="T0" fmla="*/ 2147483647 w 810"/>
              <a:gd name="T1" fmla="*/ 2147483647 h 1201"/>
              <a:gd name="T2" fmla="*/ 0 w 810"/>
              <a:gd name="T3" fmla="*/ 2147483647 h 1201"/>
              <a:gd name="T4" fmla="*/ 2147483647 w 810"/>
              <a:gd name="T5" fmla="*/ 0 h 1201"/>
              <a:gd name="T6" fmla="*/ 2147483647 w 810"/>
              <a:gd name="T7" fmla="*/ 2147483647 h 1201"/>
              <a:gd name="T8" fmla="*/ 0 60000 65536"/>
              <a:gd name="T9" fmla="*/ 0 60000 65536"/>
              <a:gd name="T10" fmla="*/ 0 60000 65536"/>
              <a:gd name="T11" fmla="*/ 0 60000 65536"/>
              <a:gd name="T12" fmla="*/ 0 w 810"/>
              <a:gd name="T13" fmla="*/ 0 h 1201"/>
              <a:gd name="T14" fmla="*/ 810 w 810"/>
              <a:gd name="T15" fmla="*/ 1201 h 120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0" h="1201">
                <a:moveTo>
                  <a:pt x="275" y="1201"/>
                </a:moveTo>
                <a:lnTo>
                  <a:pt x="0" y="333"/>
                </a:lnTo>
                <a:lnTo>
                  <a:pt x="810" y="0"/>
                </a:lnTo>
                <a:lnTo>
                  <a:pt x="275" y="1201"/>
                </a:lnTo>
                <a:close/>
              </a:path>
            </a:pathLst>
          </a:custGeom>
          <a:gradFill rotWithShape="0">
            <a:gsLst>
              <a:gs pos="0">
                <a:srgbClr val="69B4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endParaRPr lang="en-US">
              <a:latin typeface="나눔고딕"/>
              <a:ea typeface="나눔고딕"/>
              <a:cs typeface="나눔고딕"/>
            </a:endParaRPr>
          </a:p>
        </p:txBody>
      </p:sp>
      <p:sp>
        <p:nvSpPr>
          <p:cNvPr id="41" name="Freeform 11"/>
          <p:cNvSpPr>
            <a:spLocks/>
          </p:cNvSpPr>
          <p:nvPr/>
        </p:nvSpPr>
        <p:spPr bwMode="auto">
          <a:xfrm>
            <a:off x="6400800" y="3823224"/>
            <a:ext cx="2179638" cy="963613"/>
          </a:xfrm>
          <a:custGeom>
            <a:avLst/>
            <a:gdLst>
              <a:gd name="T0" fmla="*/ 0 w 842"/>
              <a:gd name="T1" fmla="*/ 2147483647 h 769"/>
              <a:gd name="T2" fmla="*/ 2147483647 w 842"/>
              <a:gd name="T3" fmla="*/ 0 h 769"/>
              <a:gd name="T4" fmla="*/ 2147483647 w 842"/>
              <a:gd name="T5" fmla="*/ 2147483647 h 769"/>
              <a:gd name="T6" fmla="*/ 0 w 842"/>
              <a:gd name="T7" fmla="*/ 2147483647 h 769"/>
              <a:gd name="T8" fmla="*/ 0 60000 65536"/>
              <a:gd name="T9" fmla="*/ 0 60000 65536"/>
              <a:gd name="T10" fmla="*/ 0 60000 65536"/>
              <a:gd name="T11" fmla="*/ 0 60000 65536"/>
              <a:gd name="T12" fmla="*/ 0 w 842"/>
              <a:gd name="T13" fmla="*/ 0 h 769"/>
              <a:gd name="T14" fmla="*/ 842 w 842"/>
              <a:gd name="T15" fmla="*/ 769 h 7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42" h="769">
                <a:moveTo>
                  <a:pt x="0" y="769"/>
                </a:moveTo>
                <a:lnTo>
                  <a:pt x="6" y="0"/>
                </a:lnTo>
                <a:lnTo>
                  <a:pt x="842" y="522"/>
                </a:lnTo>
                <a:lnTo>
                  <a:pt x="0" y="769"/>
                </a:lnTo>
                <a:close/>
              </a:path>
            </a:pathLst>
          </a:custGeom>
          <a:gradFill rotWithShape="0">
            <a:gsLst>
              <a:gs pos="0">
                <a:srgbClr val="69B4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endParaRPr lang="en-US">
              <a:latin typeface="나눔고딕"/>
              <a:ea typeface="나눔고딕"/>
              <a:cs typeface="나눔고딕"/>
            </a:endParaRPr>
          </a:p>
        </p:txBody>
      </p:sp>
      <p:sp>
        <p:nvSpPr>
          <p:cNvPr id="44" name="Freeform 12"/>
          <p:cNvSpPr>
            <a:spLocks/>
          </p:cNvSpPr>
          <p:nvPr/>
        </p:nvSpPr>
        <p:spPr bwMode="auto">
          <a:xfrm flipH="1">
            <a:off x="1349375" y="1527699"/>
            <a:ext cx="7080250" cy="955675"/>
          </a:xfrm>
          <a:custGeom>
            <a:avLst/>
            <a:gdLst>
              <a:gd name="T0" fmla="*/ 2147483647 w 2119"/>
              <a:gd name="T1" fmla="*/ 2147483647 h 424"/>
              <a:gd name="T2" fmla="*/ 2147483647 w 2119"/>
              <a:gd name="T3" fmla="*/ 2147483647 h 424"/>
              <a:gd name="T4" fmla="*/ 2147483647 w 2119"/>
              <a:gd name="T5" fmla="*/ 2147483647 h 424"/>
              <a:gd name="T6" fmla="*/ 0 w 2119"/>
              <a:gd name="T7" fmla="*/ 0 h 424"/>
              <a:gd name="T8" fmla="*/ 2147483647 w 2119"/>
              <a:gd name="T9" fmla="*/ 0 h 424"/>
              <a:gd name="T10" fmla="*/ 2147483647 w 2119"/>
              <a:gd name="T11" fmla="*/ 2147483647 h 4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19"/>
              <a:gd name="T19" fmla="*/ 0 h 424"/>
              <a:gd name="T20" fmla="*/ 2119 w 2119"/>
              <a:gd name="T21" fmla="*/ 424 h 42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19" h="424">
                <a:moveTo>
                  <a:pt x="2119" y="424"/>
                </a:moveTo>
                <a:lnTo>
                  <a:pt x="795" y="424"/>
                </a:lnTo>
                <a:lnTo>
                  <a:pt x="424" y="424"/>
                </a:lnTo>
                <a:lnTo>
                  <a:pt x="0" y="0"/>
                </a:lnTo>
                <a:lnTo>
                  <a:pt x="1695" y="0"/>
                </a:lnTo>
                <a:lnTo>
                  <a:pt x="2119" y="424"/>
                </a:lnTo>
                <a:close/>
              </a:path>
            </a:pathLst>
          </a:custGeom>
          <a:gradFill rotWithShape="0">
            <a:gsLst>
              <a:gs pos="0">
                <a:srgbClr val="A3D1FF"/>
              </a:gs>
              <a:gs pos="50000">
                <a:srgbClr val="DBEDFF"/>
              </a:gs>
              <a:gs pos="100000">
                <a:srgbClr val="A3D1FF"/>
              </a:gs>
            </a:gsLst>
            <a:lin ang="5400000" scaled="1"/>
          </a:gradFill>
          <a:ln w="9525">
            <a:solidFill>
              <a:srgbClr val="B0C8F2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endParaRPr lang="en-US">
              <a:latin typeface="나눔고딕"/>
              <a:ea typeface="나눔고딕"/>
              <a:cs typeface="나눔고딕"/>
            </a:endParaRPr>
          </a:p>
        </p:txBody>
      </p:sp>
      <p:sp>
        <p:nvSpPr>
          <p:cNvPr id="45" name="Freeform 13"/>
          <p:cNvSpPr>
            <a:spLocks/>
          </p:cNvSpPr>
          <p:nvPr/>
        </p:nvSpPr>
        <p:spPr bwMode="auto">
          <a:xfrm flipH="1">
            <a:off x="654050" y="2627837"/>
            <a:ext cx="6375400" cy="973137"/>
          </a:xfrm>
          <a:custGeom>
            <a:avLst/>
            <a:gdLst>
              <a:gd name="T0" fmla="*/ 2147483647 w 1907"/>
              <a:gd name="T1" fmla="*/ 2147483647 h 424"/>
              <a:gd name="T2" fmla="*/ 2147483647 w 1907"/>
              <a:gd name="T3" fmla="*/ 2147483647 h 424"/>
              <a:gd name="T4" fmla="*/ 2147483647 w 1907"/>
              <a:gd name="T5" fmla="*/ 2147483647 h 424"/>
              <a:gd name="T6" fmla="*/ 0 w 1907"/>
              <a:gd name="T7" fmla="*/ 0 h 424"/>
              <a:gd name="T8" fmla="*/ 2147483647 w 1907"/>
              <a:gd name="T9" fmla="*/ 0 h 424"/>
              <a:gd name="T10" fmla="*/ 2147483647 w 1907"/>
              <a:gd name="T11" fmla="*/ 2147483647 h 4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07"/>
              <a:gd name="T19" fmla="*/ 0 h 424"/>
              <a:gd name="T20" fmla="*/ 1907 w 1907"/>
              <a:gd name="T21" fmla="*/ 424 h 42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07" h="424">
                <a:moveTo>
                  <a:pt x="1907" y="424"/>
                </a:moveTo>
                <a:lnTo>
                  <a:pt x="795" y="424"/>
                </a:lnTo>
                <a:lnTo>
                  <a:pt x="212" y="424"/>
                </a:lnTo>
                <a:lnTo>
                  <a:pt x="0" y="0"/>
                </a:lnTo>
                <a:lnTo>
                  <a:pt x="1695" y="0"/>
                </a:lnTo>
                <a:lnTo>
                  <a:pt x="1907" y="424"/>
                </a:lnTo>
                <a:close/>
              </a:path>
            </a:pathLst>
          </a:custGeom>
          <a:gradFill rotWithShape="0">
            <a:gsLst>
              <a:gs pos="0">
                <a:srgbClr val="A3D1FF"/>
              </a:gs>
              <a:gs pos="50000">
                <a:srgbClr val="DBEDFF"/>
              </a:gs>
              <a:gs pos="100000">
                <a:srgbClr val="A3D1FF"/>
              </a:gs>
            </a:gsLst>
            <a:lin ang="5400000" scaled="1"/>
          </a:gradFill>
          <a:ln w="9525">
            <a:solidFill>
              <a:srgbClr val="B0C8F2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endParaRPr lang="en-US">
              <a:latin typeface="나눔고딕"/>
              <a:ea typeface="나눔고딕"/>
              <a:cs typeface="나눔고딕"/>
            </a:endParaRPr>
          </a:p>
        </p:txBody>
      </p:sp>
      <p:sp>
        <p:nvSpPr>
          <p:cNvPr id="46" name="Freeform 14"/>
          <p:cNvSpPr>
            <a:spLocks/>
          </p:cNvSpPr>
          <p:nvPr/>
        </p:nvSpPr>
        <p:spPr bwMode="auto">
          <a:xfrm flipH="1">
            <a:off x="752475" y="4931299"/>
            <a:ext cx="6375400" cy="1052513"/>
          </a:xfrm>
          <a:custGeom>
            <a:avLst/>
            <a:gdLst>
              <a:gd name="T0" fmla="*/ 2147483647 w 1907"/>
              <a:gd name="T1" fmla="*/ 2147483647 h 424"/>
              <a:gd name="T2" fmla="*/ 2147483647 w 1907"/>
              <a:gd name="T3" fmla="*/ 2147483647 h 424"/>
              <a:gd name="T4" fmla="*/ 0 w 1907"/>
              <a:gd name="T5" fmla="*/ 2147483647 h 424"/>
              <a:gd name="T6" fmla="*/ 2147483647 w 1907"/>
              <a:gd name="T7" fmla="*/ 0 h 424"/>
              <a:gd name="T8" fmla="*/ 2147483647 w 1907"/>
              <a:gd name="T9" fmla="*/ 0 h 424"/>
              <a:gd name="T10" fmla="*/ 2147483647 w 1907"/>
              <a:gd name="T11" fmla="*/ 2147483647 h 4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07"/>
              <a:gd name="T19" fmla="*/ 0 h 424"/>
              <a:gd name="T20" fmla="*/ 1907 w 1907"/>
              <a:gd name="T21" fmla="*/ 424 h 42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07" h="424">
                <a:moveTo>
                  <a:pt x="1695" y="424"/>
                </a:moveTo>
                <a:lnTo>
                  <a:pt x="1007" y="424"/>
                </a:lnTo>
                <a:lnTo>
                  <a:pt x="0" y="424"/>
                </a:lnTo>
                <a:lnTo>
                  <a:pt x="212" y="0"/>
                </a:lnTo>
                <a:lnTo>
                  <a:pt x="1907" y="0"/>
                </a:lnTo>
                <a:lnTo>
                  <a:pt x="1695" y="424"/>
                </a:lnTo>
                <a:close/>
              </a:path>
            </a:pathLst>
          </a:custGeom>
          <a:gradFill rotWithShape="0">
            <a:gsLst>
              <a:gs pos="0">
                <a:srgbClr val="A3D1FF"/>
              </a:gs>
              <a:gs pos="50000">
                <a:srgbClr val="DBEDFF"/>
              </a:gs>
              <a:gs pos="100000">
                <a:srgbClr val="A3D1FF"/>
              </a:gs>
            </a:gsLst>
            <a:lin ang="5400000" scaled="1"/>
          </a:gradFill>
          <a:ln w="9525">
            <a:solidFill>
              <a:srgbClr val="B0C8F2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endParaRPr lang="en-US">
              <a:latin typeface="나눔고딕"/>
              <a:ea typeface="나눔고딕"/>
              <a:cs typeface="나눔고딕"/>
            </a:endParaRPr>
          </a:p>
        </p:txBody>
      </p:sp>
      <p:sp>
        <p:nvSpPr>
          <p:cNvPr id="47" name="Freeform 15"/>
          <p:cNvSpPr>
            <a:spLocks/>
          </p:cNvSpPr>
          <p:nvPr/>
        </p:nvSpPr>
        <p:spPr bwMode="auto">
          <a:xfrm flipH="1">
            <a:off x="692150" y="3820049"/>
            <a:ext cx="5667375" cy="969963"/>
          </a:xfrm>
          <a:custGeom>
            <a:avLst/>
            <a:gdLst>
              <a:gd name="T0" fmla="*/ 2147483647 w 1695"/>
              <a:gd name="T1" fmla="*/ 2147483647 h 423"/>
              <a:gd name="T2" fmla="*/ 2147483647 w 1695"/>
              <a:gd name="T3" fmla="*/ 2147483647 h 423"/>
              <a:gd name="T4" fmla="*/ 0 w 1695"/>
              <a:gd name="T5" fmla="*/ 2147483647 h 423"/>
              <a:gd name="T6" fmla="*/ 0 w 1695"/>
              <a:gd name="T7" fmla="*/ 0 h 423"/>
              <a:gd name="T8" fmla="*/ 2147483647 w 1695"/>
              <a:gd name="T9" fmla="*/ 0 h 423"/>
              <a:gd name="T10" fmla="*/ 2147483647 w 1695"/>
              <a:gd name="T11" fmla="*/ 2147483647 h 4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95"/>
              <a:gd name="T19" fmla="*/ 0 h 423"/>
              <a:gd name="T20" fmla="*/ 1695 w 1695"/>
              <a:gd name="T21" fmla="*/ 423 h 4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95" h="423">
                <a:moveTo>
                  <a:pt x="1695" y="423"/>
                </a:moveTo>
                <a:lnTo>
                  <a:pt x="795" y="423"/>
                </a:lnTo>
                <a:lnTo>
                  <a:pt x="0" y="423"/>
                </a:lnTo>
                <a:lnTo>
                  <a:pt x="0" y="0"/>
                </a:lnTo>
                <a:lnTo>
                  <a:pt x="1695" y="0"/>
                </a:lnTo>
                <a:lnTo>
                  <a:pt x="1695" y="423"/>
                </a:lnTo>
                <a:close/>
              </a:path>
            </a:pathLst>
          </a:custGeom>
          <a:gradFill rotWithShape="0">
            <a:gsLst>
              <a:gs pos="0">
                <a:srgbClr val="A3D1FF"/>
              </a:gs>
              <a:gs pos="50000">
                <a:srgbClr val="DBEDFF"/>
              </a:gs>
              <a:gs pos="100000">
                <a:srgbClr val="A3D1FF"/>
              </a:gs>
            </a:gsLst>
            <a:lin ang="5400000" scaled="1"/>
          </a:gradFill>
          <a:ln w="9525">
            <a:solidFill>
              <a:srgbClr val="B0C8F2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endParaRPr lang="en-US">
              <a:latin typeface="나눔고딕"/>
              <a:ea typeface="나눔고딕"/>
              <a:cs typeface="나눔고딕"/>
            </a:endParaRPr>
          </a:p>
        </p:txBody>
      </p:sp>
      <p:sp>
        <p:nvSpPr>
          <p:cNvPr id="48" name="Freeform 16"/>
          <p:cNvSpPr>
            <a:spLocks/>
          </p:cNvSpPr>
          <p:nvPr/>
        </p:nvSpPr>
        <p:spPr bwMode="auto">
          <a:xfrm>
            <a:off x="1117599" y="1605487"/>
            <a:ext cx="1817689" cy="804862"/>
          </a:xfrm>
          <a:custGeom>
            <a:avLst/>
            <a:gdLst>
              <a:gd name="T0" fmla="*/ 0 w 1248"/>
              <a:gd name="T1" fmla="*/ 0 h 1152"/>
              <a:gd name="T2" fmla="*/ 2147483647 w 1248"/>
              <a:gd name="T3" fmla="*/ 0 h 1152"/>
              <a:gd name="T4" fmla="*/ 2147483647 w 1248"/>
              <a:gd name="T5" fmla="*/ 0 h 1152"/>
              <a:gd name="T6" fmla="*/ 2147483647 w 1248"/>
              <a:gd name="T7" fmla="*/ 2147483647 h 1152"/>
              <a:gd name="T8" fmla="*/ 2147483647 w 1248"/>
              <a:gd name="T9" fmla="*/ 2147483647 h 1152"/>
              <a:gd name="T10" fmla="*/ 2147483647 w 1248"/>
              <a:gd name="T11" fmla="*/ 2147483647 h 1152"/>
              <a:gd name="T12" fmla="*/ 2147483647 w 1248"/>
              <a:gd name="T13" fmla="*/ 2147483647 h 1152"/>
              <a:gd name="T14" fmla="*/ 2147483647 w 1248"/>
              <a:gd name="T15" fmla="*/ 2147483647 h 1152"/>
              <a:gd name="T16" fmla="*/ 2147483647 w 1248"/>
              <a:gd name="T17" fmla="*/ 2147483647 h 1152"/>
              <a:gd name="T18" fmla="*/ 2147483647 w 1248"/>
              <a:gd name="T19" fmla="*/ 2147483647 h 1152"/>
              <a:gd name="T20" fmla="*/ 2147483647 w 1248"/>
              <a:gd name="T21" fmla="*/ 2147483647 h 1152"/>
              <a:gd name="T22" fmla="*/ 2147483647 w 1248"/>
              <a:gd name="T23" fmla="*/ 2147483647 h 1152"/>
              <a:gd name="T24" fmla="*/ 2147483647 w 1248"/>
              <a:gd name="T25" fmla="*/ 2147483647 h 1152"/>
              <a:gd name="T26" fmla="*/ 2147483647 w 1248"/>
              <a:gd name="T27" fmla="*/ 2147483647 h 1152"/>
              <a:gd name="T28" fmla="*/ 2147483647 w 1248"/>
              <a:gd name="T29" fmla="*/ 2147483647 h 1152"/>
              <a:gd name="T30" fmla="*/ 2147483647 w 1248"/>
              <a:gd name="T31" fmla="*/ 2147483647 h 1152"/>
              <a:gd name="T32" fmla="*/ 2147483647 w 1248"/>
              <a:gd name="T33" fmla="*/ 2147483647 h 1152"/>
              <a:gd name="T34" fmla="*/ 2147483647 w 1248"/>
              <a:gd name="T35" fmla="*/ 2147483647 h 1152"/>
              <a:gd name="T36" fmla="*/ 2147483647 w 1248"/>
              <a:gd name="T37" fmla="*/ 2147483647 h 1152"/>
              <a:gd name="T38" fmla="*/ 2147483647 w 1248"/>
              <a:gd name="T39" fmla="*/ 2147483647 h 1152"/>
              <a:gd name="T40" fmla="*/ 2147483647 w 1248"/>
              <a:gd name="T41" fmla="*/ 2147483647 h 1152"/>
              <a:gd name="T42" fmla="*/ 2147483647 w 1248"/>
              <a:gd name="T43" fmla="*/ 2147483647 h 1152"/>
              <a:gd name="T44" fmla="*/ 2147483647 w 1248"/>
              <a:gd name="T45" fmla="*/ 2147483647 h 1152"/>
              <a:gd name="T46" fmla="*/ 0 w 1248"/>
              <a:gd name="T47" fmla="*/ 2147483647 h 1152"/>
              <a:gd name="T48" fmla="*/ 0 w 1248"/>
              <a:gd name="T49" fmla="*/ 2147483647 h 1152"/>
              <a:gd name="T50" fmla="*/ 2147483647 w 1248"/>
              <a:gd name="T51" fmla="*/ 2147483647 h 1152"/>
              <a:gd name="T52" fmla="*/ 2147483647 w 1248"/>
              <a:gd name="T53" fmla="*/ 2147483647 h 1152"/>
              <a:gd name="T54" fmla="*/ 2147483647 w 1248"/>
              <a:gd name="T55" fmla="*/ 2147483647 h 1152"/>
              <a:gd name="T56" fmla="*/ 2147483647 w 1248"/>
              <a:gd name="T57" fmla="*/ 2147483647 h 1152"/>
              <a:gd name="T58" fmla="*/ 2147483647 w 1248"/>
              <a:gd name="T59" fmla="*/ 2147483647 h 1152"/>
              <a:gd name="T60" fmla="*/ 2147483647 w 1248"/>
              <a:gd name="T61" fmla="*/ 2147483647 h 1152"/>
              <a:gd name="T62" fmla="*/ 2147483647 w 1248"/>
              <a:gd name="T63" fmla="*/ 2147483647 h 1152"/>
              <a:gd name="T64" fmla="*/ 2147483647 w 1248"/>
              <a:gd name="T65" fmla="*/ 2147483647 h 1152"/>
              <a:gd name="T66" fmla="*/ 2147483647 w 1248"/>
              <a:gd name="T67" fmla="*/ 2147483647 h 1152"/>
              <a:gd name="T68" fmla="*/ 2147483647 w 1248"/>
              <a:gd name="T69" fmla="*/ 2147483647 h 1152"/>
              <a:gd name="T70" fmla="*/ 2147483647 w 1248"/>
              <a:gd name="T71" fmla="*/ 2147483647 h 1152"/>
              <a:gd name="T72" fmla="*/ 2147483647 w 1248"/>
              <a:gd name="T73" fmla="*/ 2147483647 h 1152"/>
              <a:gd name="T74" fmla="*/ 2147483647 w 1248"/>
              <a:gd name="T75" fmla="*/ 2147483647 h 1152"/>
              <a:gd name="T76" fmla="*/ 2147483647 w 1248"/>
              <a:gd name="T77" fmla="*/ 2147483647 h 1152"/>
              <a:gd name="T78" fmla="*/ 2147483647 w 1248"/>
              <a:gd name="T79" fmla="*/ 2147483647 h 1152"/>
              <a:gd name="T80" fmla="*/ 2147483647 w 1248"/>
              <a:gd name="T81" fmla="*/ 2147483647 h 1152"/>
              <a:gd name="T82" fmla="*/ 2147483647 w 1248"/>
              <a:gd name="T83" fmla="*/ 2147483647 h 1152"/>
              <a:gd name="T84" fmla="*/ 2147483647 w 1248"/>
              <a:gd name="T85" fmla="*/ 2147483647 h 1152"/>
              <a:gd name="T86" fmla="*/ 2147483647 w 1248"/>
              <a:gd name="T87" fmla="*/ 2147483647 h 1152"/>
              <a:gd name="T88" fmla="*/ 0 w 1248"/>
              <a:gd name="T89" fmla="*/ 0 h 1152"/>
              <a:gd name="T90" fmla="*/ 0 w 1248"/>
              <a:gd name="T91" fmla="*/ 0 h 115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248"/>
              <a:gd name="T139" fmla="*/ 0 h 1152"/>
              <a:gd name="T140" fmla="*/ 1248 w 1248"/>
              <a:gd name="T141" fmla="*/ 1152 h 115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248" h="1152">
                <a:moveTo>
                  <a:pt x="0" y="0"/>
                </a:moveTo>
                <a:lnTo>
                  <a:pt x="1152" y="0"/>
                </a:lnTo>
                <a:lnTo>
                  <a:pt x="1160" y="28"/>
                </a:lnTo>
                <a:lnTo>
                  <a:pt x="1182" y="110"/>
                </a:lnTo>
                <a:lnTo>
                  <a:pt x="1196" y="166"/>
                </a:lnTo>
                <a:lnTo>
                  <a:pt x="1208" y="232"/>
                </a:lnTo>
                <a:lnTo>
                  <a:pt x="1222" y="306"/>
                </a:lnTo>
                <a:lnTo>
                  <a:pt x="1234" y="386"/>
                </a:lnTo>
                <a:lnTo>
                  <a:pt x="1242" y="474"/>
                </a:lnTo>
                <a:lnTo>
                  <a:pt x="1246" y="566"/>
                </a:lnTo>
                <a:lnTo>
                  <a:pt x="1248" y="614"/>
                </a:lnTo>
                <a:lnTo>
                  <a:pt x="1248" y="662"/>
                </a:lnTo>
                <a:lnTo>
                  <a:pt x="1246" y="710"/>
                </a:lnTo>
                <a:lnTo>
                  <a:pt x="1244" y="760"/>
                </a:lnTo>
                <a:lnTo>
                  <a:pt x="1238" y="808"/>
                </a:lnTo>
                <a:lnTo>
                  <a:pt x="1232" y="858"/>
                </a:lnTo>
                <a:lnTo>
                  <a:pt x="1224" y="908"/>
                </a:lnTo>
                <a:lnTo>
                  <a:pt x="1214" y="958"/>
                </a:lnTo>
                <a:lnTo>
                  <a:pt x="1202" y="1008"/>
                </a:lnTo>
                <a:lnTo>
                  <a:pt x="1188" y="1056"/>
                </a:lnTo>
                <a:lnTo>
                  <a:pt x="1172" y="1104"/>
                </a:lnTo>
                <a:lnTo>
                  <a:pt x="1152" y="1152"/>
                </a:lnTo>
                <a:lnTo>
                  <a:pt x="0" y="1152"/>
                </a:lnTo>
                <a:lnTo>
                  <a:pt x="8" y="1124"/>
                </a:lnTo>
                <a:lnTo>
                  <a:pt x="30" y="1042"/>
                </a:lnTo>
                <a:lnTo>
                  <a:pt x="44" y="986"/>
                </a:lnTo>
                <a:lnTo>
                  <a:pt x="56" y="920"/>
                </a:lnTo>
                <a:lnTo>
                  <a:pt x="70" y="846"/>
                </a:lnTo>
                <a:lnTo>
                  <a:pt x="82" y="764"/>
                </a:lnTo>
                <a:lnTo>
                  <a:pt x="90" y="678"/>
                </a:lnTo>
                <a:lnTo>
                  <a:pt x="94" y="586"/>
                </a:lnTo>
                <a:lnTo>
                  <a:pt x="96" y="538"/>
                </a:lnTo>
                <a:lnTo>
                  <a:pt x="96" y="490"/>
                </a:lnTo>
                <a:lnTo>
                  <a:pt x="94" y="442"/>
                </a:lnTo>
                <a:lnTo>
                  <a:pt x="92" y="392"/>
                </a:lnTo>
                <a:lnTo>
                  <a:pt x="86" y="344"/>
                </a:lnTo>
                <a:lnTo>
                  <a:pt x="80" y="294"/>
                </a:lnTo>
                <a:lnTo>
                  <a:pt x="72" y="244"/>
                </a:lnTo>
                <a:lnTo>
                  <a:pt x="62" y="194"/>
                </a:lnTo>
                <a:lnTo>
                  <a:pt x="50" y="144"/>
                </a:lnTo>
                <a:lnTo>
                  <a:pt x="36" y="96"/>
                </a:lnTo>
                <a:lnTo>
                  <a:pt x="20" y="48"/>
                </a:lnTo>
                <a:lnTo>
                  <a:pt x="0" y="0"/>
                </a:lnTo>
                <a:close/>
              </a:path>
            </a:pathLst>
          </a:custGeom>
          <a:solidFill>
            <a:srgbClr val="EBF7FF"/>
          </a:solidFill>
          <a:ln w="3175">
            <a:solidFill>
              <a:srgbClr val="B0C8F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49" name="AutoShape 17"/>
          <p:cNvSpPr>
            <a:spLocks noChangeArrowheads="1"/>
          </p:cNvSpPr>
          <p:nvPr/>
        </p:nvSpPr>
        <p:spPr bwMode="auto">
          <a:xfrm>
            <a:off x="806450" y="2900887"/>
            <a:ext cx="1198563" cy="620712"/>
          </a:xfrm>
          <a:prstGeom prst="parallelogram">
            <a:avLst>
              <a:gd name="adj" fmla="val 48274"/>
            </a:avLst>
          </a:prstGeom>
          <a:gradFill rotWithShape="0">
            <a:gsLst>
              <a:gs pos="0">
                <a:srgbClr val="CCECFF"/>
              </a:gs>
              <a:gs pos="100000">
                <a:srgbClr val="83C1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 b="1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51" name="Freeform 18"/>
          <p:cNvSpPr>
            <a:spLocks/>
          </p:cNvSpPr>
          <p:nvPr/>
        </p:nvSpPr>
        <p:spPr bwMode="auto">
          <a:xfrm>
            <a:off x="444500" y="2716737"/>
            <a:ext cx="1831975" cy="804862"/>
          </a:xfrm>
          <a:custGeom>
            <a:avLst/>
            <a:gdLst>
              <a:gd name="T0" fmla="*/ 0 w 1248"/>
              <a:gd name="T1" fmla="*/ 0 h 1152"/>
              <a:gd name="T2" fmla="*/ 2147483647 w 1248"/>
              <a:gd name="T3" fmla="*/ 0 h 1152"/>
              <a:gd name="T4" fmla="*/ 2147483647 w 1248"/>
              <a:gd name="T5" fmla="*/ 0 h 1152"/>
              <a:gd name="T6" fmla="*/ 2147483647 w 1248"/>
              <a:gd name="T7" fmla="*/ 2147483647 h 1152"/>
              <a:gd name="T8" fmla="*/ 2147483647 w 1248"/>
              <a:gd name="T9" fmla="*/ 2147483647 h 1152"/>
              <a:gd name="T10" fmla="*/ 2147483647 w 1248"/>
              <a:gd name="T11" fmla="*/ 2147483647 h 1152"/>
              <a:gd name="T12" fmla="*/ 2147483647 w 1248"/>
              <a:gd name="T13" fmla="*/ 2147483647 h 1152"/>
              <a:gd name="T14" fmla="*/ 2147483647 w 1248"/>
              <a:gd name="T15" fmla="*/ 2147483647 h 1152"/>
              <a:gd name="T16" fmla="*/ 2147483647 w 1248"/>
              <a:gd name="T17" fmla="*/ 2147483647 h 1152"/>
              <a:gd name="T18" fmla="*/ 2147483647 w 1248"/>
              <a:gd name="T19" fmla="*/ 2147483647 h 1152"/>
              <a:gd name="T20" fmla="*/ 2147483647 w 1248"/>
              <a:gd name="T21" fmla="*/ 2147483647 h 1152"/>
              <a:gd name="T22" fmla="*/ 2147483647 w 1248"/>
              <a:gd name="T23" fmla="*/ 2147483647 h 1152"/>
              <a:gd name="T24" fmla="*/ 2147483647 w 1248"/>
              <a:gd name="T25" fmla="*/ 2147483647 h 1152"/>
              <a:gd name="T26" fmla="*/ 2147483647 w 1248"/>
              <a:gd name="T27" fmla="*/ 2147483647 h 1152"/>
              <a:gd name="T28" fmla="*/ 2147483647 w 1248"/>
              <a:gd name="T29" fmla="*/ 2147483647 h 1152"/>
              <a:gd name="T30" fmla="*/ 2147483647 w 1248"/>
              <a:gd name="T31" fmla="*/ 2147483647 h 1152"/>
              <a:gd name="T32" fmla="*/ 2147483647 w 1248"/>
              <a:gd name="T33" fmla="*/ 2147483647 h 1152"/>
              <a:gd name="T34" fmla="*/ 2147483647 w 1248"/>
              <a:gd name="T35" fmla="*/ 2147483647 h 1152"/>
              <a:gd name="T36" fmla="*/ 2147483647 w 1248"/>
              <a:gd name="T37" fmla="*/ 2147483647 h 1152"/>
              <a:gd name="T38" fmla="*/ 2147483647 w 1248"/>
              <a:gd name="T39" fmla="*/ 2147483647 h 1152"/>
              <a:gd name="T40" fmla="*/ 2147483647 w 1248"/>
              <a:gd name="T41" fmla="*/ 2147483647 h 1152"/>
              <a:gd name="T42" fmla="*/ 2147483647 w 1248"/>
              <a:gd name="T43" fmla="*/ 2147483647 h 1152"/>
              <a:gd name="T44" fmla="*/ 2147483647 w 1248"/>
              <a:gd name="T45" fmla="*/ 2147483647 h 1152"/>
              <a:gd name="T46" fmla="*/ 0 w 1248"/>
              <a:gd name="T47" fmla="*/ 2147483647 h 1152"/>
              <a:gd name="T48" fmla="*/ 0 w 1248"/>
              <a:gd name="T49" fmla="*/ 2147483647 h 1152"/>
              <a:gd name="T50" fmla="*/ 2147483647 w 1248"/>
              <a:gd name="T51" fmla="*/ 2147483647 h 1152"/>
              <a:gd name="T52" fmla="*/ 2147483647 w 1248"/>
              <a:gd name="T53" fmla="*/ 2147483647 h 1152"/>
              <a:gd name="T54" fmla="*/ 2147483647 w 1248"/>
              <a:gd name="T55" fmla="*/ 2147483647 h 1152"/>
              <a:gd name="T56" fmla="*/ 2147483647 w 1248"/>
              <a:gd name="T57" fmla="*/ 2147483647 h 1152"/>
              <a:gd name="T58" fmla="*/ 2147483647 w 1248"/>
              <a:gd name="T59" fmla="*/ 2147483647 h 1152"/>
              <a:gd name="T60" fmla="*/ 2147483647 w 1248"/>
              <a:gd name="T61" fmla="*/ 2147483647 h 1152"/>
              <a:gd name="T62" fmla="*/ 2147483647 w 1248"/>
              <a:gd name="T63" fmla="*/ 2147483647 h 1152"/>
              <a:gd name="T64" fmla="*/ 2147483647 w 1248"/>
              <a:gd name="T65" fmla="*/ 2147483647 h 1152"/>
              <a:gd name="T66" fmla="*/ 2147483647 w 1248"/>
              <a:gd name="T67" fmla="*/ 2147483647 h 1152"/>
              <a:gd name="T68" fmla="*/ 2147483647 w 1248"/>
              <a:gd name="T69" fmla="*/ 2147483647 h 1152"/>
              <a:gd name="T70" fmla="*/ 2147483647 w 1248"/>
              <a:gd name="T71" fmla="*/ 2147483647 h 1152"/>
              <a:gd name="T72" fmla="*/ 2147483647 w 1248"/>
              <a:gd name="T73" fmla="*/ 2147483647 h 1152"/>
              <a:gd name="T74" fmla="*/ 2147483647 w 1248"/>
              <a:gd name="T75" fmla="*/ 2147483647 h 1152"/>
              <a:gd name="T76" fmla="*/ 2147483647 w 1248"/>
              <a:gd name="T77" fmla="*/ 2147483647 h 1152"/>
              <a:gd name="T78" fmla="*/ 2147483647 w 1248"/>
              <a:gd name="T79" fmla="*/ 2147483647 h 1152"/>
              <a:gd name="T80" fmla="*/ 2147483647 w 1248"/>
              <a:gd name="T81" fmla="*/ 2147483647 h 1152"/>
              <a:gd name="T82" fmla="*/ 2147483647 w 1248"/>
              <a:gd name="T83" fmla="*/ 2147483647 h 1152"/>
              <a:gd name="T84" fmla="*/ 2147483647 w 1248"/>
              <a:gd name="T85" fmla="*/ 2147483647 h 1152"/>
              <a:gd name="T86" fmla="*/ 2147483647 w 1248"/>
              <a:gd name="T87" fmla="*/ 2147483647 h 1152"/>
              <a:gd name="T88" fmla="*/ 0 w 1248"/>
              <a:gd name="T89" fmla="*/ 0 h 1152"/>
              <a:gd name="T90" fmla="*/ 0 w 1248"/>
              <a:gd name="T91" fmla="*/ 0 h 115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248"/>
              <a:gd name="T139" fmla="*/ 0 h 1152"/>
              <a:gd name="T140" fmla="*/ 1248 w 1248"/>
              <a:gd name="T141" fmla="*/ 1152 h 115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248" h="1152">
                <a:moveTo>
                  <a:pt x="0" y="0"/>
                </a:moveTo>
                <a:lnTo>
                  <a:pt x="1152" y="0"/>
                </a:lnTo>
                <a:lnTo>
                  <a:pt x="1160" y="28"/>
                </a:lnTo>
                <a:lnTo>
                  <a:pt x="1182" y="110"/>
                </a:lnTo>
                <a:lnTo>
                  <a:pt x="1196" y="166"/>
                </a:lnTo>
                <a:lnTo>
                  <a:pt x="1208" y="232"/>
                </a:lnTo>
                <a:lnTo>
                  <a:pt x="1222" y="306"/>
                </a:lnTo>
                <a:lnTo>
                  <a:pt x="1234" y="386"/>
                </a:lnTo>
                <a:lnTo>
                  <a:pt x="1242" y="474"/>
                </a:lnTo>
                <a:lnTo>
                  <a:pt x="1246" y="566"/>
                </a:lnTo>
                <a:lnTo>
                  <a:pt x="1248" y="614"/>
                </a:lnTo>
                <a:lnTo>
                  <a:pt x="1248" y="662"/>
                </a:lnTo>
                <a:lnTo>
                  <a:pt x="1246" y="710"/>
                </a:lnTo>
                <a:lnTo>
                  <a:pt x="1244" y="760"/>
                </a:lnTo>
                <a:lnTo>
                  <a:pt x="1238" y="808"/>
                </a:lnTo>
                <a:lnTo>
                  <a:pt x="1232" y="858"/>
                </a:lnTo>
                <a:lnTo>
                  <a:pt x="1224" y="908"/>
                </a:lnTo>
                <a:lnTo>
                  <a:pt x="1214" y="958"/>
                </a:lnTo>
                <a:lnTo>
                  <a:pt x="1202" y="1008"/>
                </a:lnTo>
                <a:lnTo>
                  <a:pt x="1188" y="1056"/>
                </a:lnTo>
                <a:lnTo>
                  <a:pt x="1172" y="1104"/>
                </a:lnTo>
                <a:lnTo>
                  <a:pt x="1152" y="1152"/>
                </a:lnTo>
                <a:lnTo>
                  <a:pt x="0" y="1152"/>
                </a:lnTo>
                <a:lnTo>
                  <a:pt x="8" y="1124"/>
                </a:lnTo>
                <a:lnTo>
                  <a:pt x="30" y="1042"/>
                </a:lnTo>
                <a:lnTo>
                  <a:pt x="44" y="986"/>
                </a:lnTo>
                <a:lnTo>
                  <a:pt x="56" y="920"/>
                </a:lnTo>
                <a:lnTo>
                  <a:pt x="70" y="846"/>
                </a:lnTo>
                <a:lnTo>
                  <a:pt x="82" y="764"/>
                </a:lnTo>
                <a:lnTo>
                  <a:pt x="90" y="678"/>
                </a:lnTo>
                <a:lnTo>
                  <a:pt x="94" y="586"/>
                </a:lnTo>
                <a:lnTo>
                  <a:pt x="96" y="538"/>
                </a:lnTo>
                <a:lnTo>
                  <a:pt x="96" y="490"/>
                </a:lnTo>
                <a:lnTo>
                  <a:pt x="94" y="442"/>
                </a:lnTo>
                <a:lnTo>
                  <a:pt x="92" y="392"/>
                </a:lnTo>
                <a:lnTo>
                  <a:pt x="86" y="344"/>
                </a:lnTo>
                <a:lnTo>
                  <a:pt x="80" y="294"/>
                </a:lnTo>
                <a:lnTo>
                  <a:pt x="72" y="244"/>
                </a:lnTo>
                <a:lnTo>
                  <a:pt x="62" y="194"/>
                </a:lnTo>
                <a:lnTo>
                  <a:pt x="50" y="144"/>
                </a:lnTo>
                <a:lnTo>
                  <a:pt x="36" y="96"/>
                </a:lnTo>
                <a:lnTo>
                  <a:pt x="20" y="48"/>
                </a:lnTo>
                <a:lnTo>
                  <a:pt x="0" y="0"/>
                </a:lnTo>
                <a:close/>
              </a:path>
            </a:pathLst>
          </a:custGeom>
          <a:solidFill>
            <a:srgbClr val="EBF7FF"/>
          </a:solidFill>
          <a:ln w="3175">
            <a:solidFill>
              <a:srgbClr val="B0C8F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54" name="AutoShape 19"/>
          <p:cNvSpPr>
            <a:spLocks noChangeArrowheads="1"/>
          </p:cNvSpPr>
          <p:nvPr/>
        </p:nvSpPr>
        <p:spPr bwMode="auto">
          <a:xfrm>
            <a:off x="909638" y="5205937"/>
            <a:ext cx="1193800" cy="619125"/>
          </a:xfrm>
          <a:prstGeom prst="parallelogram">
            <a:avLst>
              <a:gd name="adj" fmla="val 48205"/>
            </a:avLst>
          </a:prstGeom>
          <a:gradFill rotWithShape="0">
            <a:gsLst>
              <a:gs pos="0">
                <a:srgbClr val="CCECFF"/>
              </a:gs>
              <a:gs pos="100000">
                <a:srgbClr val="83C1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 b="1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55" name="Freeform 20"/>
          <p:cNvSpPr>
            <a:spLocks/>
          </p:cNvSpPr>
          <p:nvPr/>
        </p:nvSpPr>
        <p:spPr bwMode="auto">
          <a:xfrm>
            <a:off x="304801" y="5074174"/>
            <a:ext cx="1739900" cy="804863"/>
          </a:xfrm>
          <a:custGeom>
            <a:avLst/>
            <a:gdLst>
              <a:gd name="T0" fmla="*/ 0 w 1248"/>
              <a:gd name="T1" fmla="*/ 0 h 1152"/>
              <a:gd name="T2" fmla="*/ 2147483647 w 1248"/>
              <a:gd name="T3" fmla="*/ 0 h 1152"/>
              <a:gd name="T4" fmla="*/ 2147483647 w 1248"/>
              <a:gd name="T5" fmla="*/ 0 h 1152"/>
              <a:gd name="T6" fmla="*/ 2147483647 w 1248"/>
              <a:gd name="T7" fmla="*/ 2147483647 h 1152"/>
              <a:gd name="T8" fmla="*/ 2147483647 w 1248"/>
              <a:gd name="T9" fmla="*/ 2147483647 h 1152"/>
              <a:gd name="T10" fmla="*/ 2147483647 w 1248"/>
              <a:gd name="T11" fmla="*/ 2147483647 h 1152"/>
              <a:gd name="T12" fmla="*/ 2147483647 w 1248"/>
              <a:gd name="T13" fmla="*/ 2147483647 h 1152"/>
              <a:gd name="T14" fmla="*/ 2147483647 w 1248"/>
              <a:gd name="T15" fmla="*/ 2147483647 h 1152"/>
              <a:gd name="T16" fmla="*/ 2147483647 w 1248"/>
              <a:gd name="T17" fmla="*/ 2147483647 h 1152"/>
              <a:gd name="T18" fmla="*/ 2147483647 w 1248"/>
              <a:gd name="T19" fmla="*/ 2147483647 h 1152"/>
              <a:gd name="T20" fmla="*/ 2147483647 w 1248"/>
              <a:gd name="T21" fmla="*/ 2147483647 h 1152"/>
              <a:gd name="T22" fmla="*/ 2147483647 w 1248"/>
              <a:gd name="T23" fmla="*/ 2147483647 h 1152"/>
              <a:gd name="T24" fmla="*/ 2147483647 w 1248"/>
              <a:gd name="T25" fmla="*/ 2147483647 h 1152"/>
              <a:gd name="T26" fmla="*/ 2147483647 w 1248"/>
              <a:gd name="T27" fmla="*/ 2147483647 h 1152"/>
              <a:gd name="T28" fmla="*/ 2147483647 w 1248"/>
              <a:gd name="T29" fmla="*/ 2147483647 h 1152"/>
              <a:gd name="T30" fmla="*/ 2147483647 w 1248"/>
              <a:gd name="T31" fmla="*/ 2147483647 h 1152"/>
              <a:gd name="T32" fmla="*/ 2147483647 w 1248"/>
              <a:gd name="T33" fmla="*/ 2147483647 h 1152"/>
              <a:gd name="T34" fmla="*/ 2147483647 w 1248"/>
              <a:gd name="T35" fmla="*/ 2147483647 h 1152"/>
              <a:gd name="T36" fmla="*/ 2147483647 w 1248"/>
              <a:gd name="T37" fmla="*/ 2147483647 h 1152"/>
              <a:gd name="T38" fmla="*/ 2147483647 w 1248"/>
              <a:gd name="T39" fmla="*/ 2147483647 h 1152"/>
              <a:gd name="T40" fmla="*/ 2147483647 w 1248"/>
              <a:gd name="T41" fmla="*/ 2147483647 h 1152"/>
              <a:gd name="T42" fmla="*/ 2147483647 w 1248"/>
              <a:gd name="T43" fmla="*/ 2147483647 h 1152"/>
              <a:gd name="T44" fmla="*/ 2147483647 w 1248"/>
              <a:gd name="T45" fmla="*/ 2147483647 h 1152"/>
              <a:gd name="T46" fmla="*/ 0 w 1248"/>
              <a:gd name="T47" fmla="*/ 2147483647 h 1152"/>
              <a:gd name="T48" fmla="*/ 0 w 1248"/>
              <a:gd name="T49" fmla="*/ 2147483647 h 1152"/>
              <a:gd name="T50" fmla="*/ 2147483647 w 1248"/>
              <a:gd name="T51" fmla="*/ 2147483647 h 1152"/>
              <a:gd name="T52" fmla="*/ 2147483647 w 1248"/>
              <a:gd name="T53" fmla="*/ 2147483647 h 1152"/>
              <a:gd name="T54" fmla="*/ 2147483647 w 1248"/>
              <a:gd name="T55" fmla="*/ 2147483647 h 1152"/>
              <a:gd name="T56" fmla="*/ 2147483647 w 1248"/>
              <a:gd name="T57" fmla="*/ 2147483647 h 1152"/>
              <a:gd name="T58" fmla="*/ 2147483647 w 1248"/>
              <a:gd name="T59" fmla="*/ 2147483647 h 1152"/>
              <a:gd name="T60" fmla="*/ 2147483647 w 1248"/>
              <a:gd name="T61" fmla="*/ 2147483647 h 1152"/>
              <a:gd name="T62" fmla="*/ 2147483647 w 1248"/>
              <a:gd name="T63" fmla="*/ 2147483647 h 1152"/>
              <a:gd name="T64" fmla="*/ 2147483647 w 1248"/>
              <a:gd name="T65" fmla="*/ 2147483647 h 1152"/>
              <a:gd name="T66" fmla="*/ 2147483647 w 1248"/>
              <a:gd name="T67" fmla="*/ 2147483647 h 1152"/>
              <a:gd name="T68" fmla="*/ 2147483647 w 1248"/>
              <a:gd name="T69" fmla="*/ 2147483647 h 1152"/>
              <a:gd name="T70" fmla="*/ 2147483647 w 1248"/>
              <a:gd name="T71" fmla="*/ 2147483647 h 1152"/>
              <a:gd name="T72" fmla="*/ 2147483647 w 1248"/>
              <a:gd name="T73" fmla="*/ 2147483647 h 1152"/>
              <a:gd name="T74" fmla="*/ 2147483647 w 1248"/>
              <a:gd name="T75" fmla="*/ 2147483647 h 1152"/>
              <a:gd name="T76" fmla="*/ 2147483647 w 1248"/>
              <a:gd name="T77" fmla="*/ 2147483647 h 1152"/>
              <a:gd name="T78" fmla="*/ 2147483647 w 1248"/>
              <a:gd name="T79" fmla="*/ 2147483647 h 1152"/>
              <a:gd name="T80" fmla="*/ 2147483647 w 1248"/>
              <a:gd name="T81" fmla="*/ 2147483647 h 1152"/>
              <a:gd name="T82" fmla="*/ 2147483647 w 1248"/>
              <a:gd name="T83" fmla="*/ 2147483647 h 1152"/>
              <a:gd name="T84" fmla="*/ 2147483647 w 1248"/>
              <a:gd name="T85" fmla="*/ 2147483647 h 1152"/>
              <a:gd name="T86" fmla="*/ 2147483647 w 1248"/>
              <a:gd name="T87" fmla="*/ 2147483647 h 1152"/>
              <a:gd name="T88" fmla="*/ 0 w 1248"/>
              <a:gd name="T89" fmla="*/ 0 h 1152"/>
              <a:gd name="T90" fmla="*/ 0 w 1248"/>
              <a:gd name="T91" fmla="*/ 0 h 115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248"/>
              <a:gd name="T139" fmla="*/ 0 h 1152"/>
              <a:gd name="T140" fmla="*/ 1248 w 1248"/>
              <a:gd name="T141" fmla="*/ 1152 h 115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248" h="1152">
                <a:moveTo>
                  <a:pt x="0" y="0"/>
                </a:moveTo>
                <a:lnTo>
                  <a:pt x="1152" y="0"/>
                </a:lnTo>
                <a:lnTo>
                  <a:pt x="1160" y="28"/>
                </a:lnTo>
                <a:lnTo>
                  <a:pt x="1182" y="110"/>
                </a:lnTo>
                <a:lnTo>
                  <a:pt x="1196" y="166"/>
                </a:lnTo>
                <a:lnTo>
                  <a:pt x="1208" y="232"/>
                </a:lnTo>
                <a:lnTo>
                  <a:pt x="1222" y="306"/>
                </a:lnTo>
                <a:lnTo>
                  <a:pt x="1234" y="386"/>
                </a:lnTo>
                <a:lnTo>
                  <a:pt x="1242" y="474"/>
                </a:lnTo>
                <a:lnTo>
                  <a:pt x="1246" y="566"/>
                </a:lnTo>
                <a:lnTo>
                  <a:pt x="1248" y="614"/>
                </a:lnTo>
                <a:lnTo>
                  <a:pt x="1248" y="662"/>
                </a:lnTo>
                <a:lnTo>
                  <a:pt x="1246" y="710"/>
                </a:lnTo>
                <a:lnTo>
                  <a:pt x="1244" y="760"/>
                </a:lnTo>
                <a:lnTo>
                  <a:pt x="1238" y="808"/>
                </a:lnTo>
                <a:lnTo>
                  <a:pt x="1232" y="858"/>
                </a:lnTo>
                <a:lnTo>
                  <a:pt x="1224" y="908"/>
                </a:lnTo>
                <a:lnTo>
                  <a:pt x="1214" y="958"/>
                </a:lnTo>
                <a:lnTo>
                  <a:pt x="1202" y="1008"/>
                </a:lnTo>
                <a:lnTo>
                  <a:pt x="1188" y="1056"/>
                </a:lnTo>
                <a:lnTo>
                  <a:pt x="1172" y="1104"/>
                </a:lnTo>
                <a:lnTo>
                  <a:pt x="1152" y="1152"/>
                </a:lnTo>
                <a:lnTo>
                  <a:pt x="0" y="1152"/>
                </a:lnTo>
                <a:lnTo>
                  <a:pt x="8" y="1124"/>
                </a:lnTo>
                <a:lnTo>
                  <a:pt x="30" y="1042"/>
                </a:lnTo>
                <a:lnTo>
                  <a:pt x="44" y="986"/>
                </a:lnTo>
                <a:lnTo>
                  <a:pt x="56" y="920"/>
                </a:lnTo>
                <a:lnTo>
                  <a:pt x="70" y="846"/>
                </a:lnTo>
                <a:lnTo>
                  <a:pt x="82" y="764"/>
                </a:lnTo>
                <a:lnTo>
                  <a:pt x="90" y="678"/>
                </a:lnTo>
                <a:lnTo>
                  <a:pt x="94" y="586"/>
                </a:lnTo>
                <a:lnTo>
                  <a:pt x="96" y="538"/>
                </a:lnTo>
                <a:lnTo>
                  <a:pt x="96" y="490"/>
                </a:lnTo>
                <a:lnTo>
                  <a:pt x="94" y="442"/>
                </a:lnTo>
                <a:lnTo>
                  <a:pt x="92" y="392"/>
                </a:lnTo>
                <a:lnTo>
                  <a:pt x="86" y="344"/>
                </a:lnTo>
                <a:lnTo>
                  <a:pt x="80" y="294"/>
                </a:lnTo>
                <a:lnTo>
                  <a:pt x="72" y="244"/>
                </a:lnTo>
                <a:lnTo>
                  <a:pt x="62" y="194"/>
                </a:lnTo>
                <a:lnTo>
                  <a:pt x="50" y="144"/>
                </a:lnTo>
                <a:lnTo>
                  <a:pt x="36" y="96"/>
                </a:lnTo>
                <a:lnTo>
                  <a:pt x="20" y="48"/>
                </a:lnTo>
                <a:lnTo>
                  <a:pt x="0" y="0"/>
                </a:lnTo>
                <a:close/>
              </a:path>
            </a:pathLst>
          </a:custGeom>
          <a:solidFill>
            <a:srgbClr val="EBF7FF"/>
          </a:solidFill>
          <a:ln w="3175">
            <a:solidFill>
              <a:srgbClr val="B0C8F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56" name="AutoShape 21"/>
          <p:cNvSpPr>
            <a:spLocks noChangeArrowheads="1"/>
          </p:cNvSpPr>
          <p:nvPr/>
        </p:nvSpPr>
        <p:spPr bwMode="auto">
          <a:xfrm>
            <a:off x="627063" y="4067699"/>
            <a:ext cx="1192212" cy="622300"/>
          </a:xfrm>
          <a:prstGeom prst="parallelogram">
            <a:avLst>
              <a:gd name="adj" fmla="val 47895"/>
            </a:avLst>
          </a:prstGeom>
          <a:gradFill rotWithShape="0">
            <a:gsLst>
              <a:gs pos="0">
                <a:srgbClr val="CCECFF"/>
              </a:gs>
              <a:gs pos="100000">
                <a:srgbClr val="83C1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 b="1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58" name="Freeform 22"/>
          <p:cNvSpPr>
            <a:spLocks/>
          </p:cNvSpPr>
          <p:nvPr/>
        </p:nvSpPr>
        <p:spPr bwMode="auto">
          <a:xfrm>
            <a:off x="228601" y="3883549"/>
            <a:ext cx="1638299" cy="806450"/>
          </a:xfrm>
          <a:custGeom>
            <a:avLst/>
            <a:gdLst>
              <a:gd name="T0" fmla="*/ 0 w 1248"/>
              <a:gd name="T1" fmla="*/ 0 h 1152"/>
              <a:gd name="T2" fmla="*/ 2147483647 w 1248"/>
              <a:gd name="T3" fmla="*/ 0 h 1152"/>
              <a:gd name="T4" fmla="*/ 2147483647 w 1248"/>
              <a:gd name="T5" fmla="*/ 0 h 1152"/>
              <a:gd name="T6" fmla="*/ 2147483647 w 1248"/>
              <a:gd name="T7" fmla="*/ 2147483647 h 1152"/>
              <a:gd name="T8" fmla="*/ 2147483647 w 1248"/>
              <a:gd name="T9" fmla="*/ 2147483647 h 1152"/>
              <a:gd name="T10" fmla="*/ 2147483647 w 1248"/>
              <a:gd name="T11" fmla="*/ 2147483647 h 1152"/>
              <a:gd name="T12" fmla="*/ 2147483647 w 1248"/>
              <a:gd name="T13" fmla="*/ 2147483647 h 1152"/>
              <a:gd name="T14" fmla="*/ 2147483647 w 1248"/>
              <a:gd name="T15" fmla="*/ 2147483647 h 1152"/>
              <a:gd name="T16" fmla="*/ 2147483647 w 1248"/>
              <a:gd name="T17" fmla="*/ 2147483647 h 1152"/>
              <a:gd name="T18" fmla="*/ 2147483647 w 1248"/>
              <a:gd name="T19" fmla="*/ 2147483647 h 1152"/>
              <a:gd name="T20" fmla="*/ 2147483647 w 1248"/>
              <a:gd name="T21" fmla="*/ 2147483647 h 1152"/>
              <a:gd name="T22" fmla="*/ 2147483647 w 1248"/>
              <a:gd name="T23" fmla="*/ 2147483647 h 1152"/>
              <a:gd name="T24" fmla="*/ 2147483647 w 1248"/>
              <a:gd name="T25" fmla="*/ 2147483647 h 1152"/>
              <a:gd name="T26" fmla="*/ 2147483647 w 1248"/>
              <a:gd name="T27" fmla="*/ 2147483647 h 1152"/>
              <a:gd name="T28" fmla="*/ 2147483647 w 1248"/>
              <a:gd name="T29" fmla="*/ 2147483647 h 1152"/>
              <a:gd name="T30" fmla="*/ 2147483647 w 1248"/>
              <a:gd name="T31" fmla="*/ 2147483647 h 1152"/>
              <a:gd name="T32" fmla="*/ 2147483647 w 1248"/>
              <a:gd name="T33" fmla="*/ 2147483647 h 1152"/>
              <a:gd name="T34" fmla="*/ 2147483647 w 1248"/>
              <a:gd name="T35" fmla="*/ 2147483647 h 1152"/>
              <a:gd name="T36" fmla="*/ 2147483647 w 1248"/>
              <a:gd name="T37" fmla="*/ 2147483647 h 1152"/>
              <a:gd name="T38" fmla="*/ 2147483647 w 1248"/>
              <a:gd name="T39" fmla="*/ 2147483647 h 1152"/>
              <a:gd name="T40" fmla="*/ 2147483647 w 1248"/>
              <a:gd name="T41" fmla="*/ 2147483647 h 1152"/>
              <a:gd name="T42" fmla="*/ 2147483647 w 1248"/>
              <a:gd name="T43" fmla="*/ 2147483647 h 1152"/>
              <a:gd name="T44" fmla="*/ 2147483647 w 1248"/>
              <a:gd name="T45" fmla="*/ 2147483647 h 1152"/>
              <a:gd name="T46" fmla="*/ 0 w 1248"/>
              <a:gd name="T47" fmla="*/ 2147483647 h 1152"/>
              <a:gd name="T48" fmla="*/ 0 w 1248"/>
              <a:gd name="T49" fmla="*/ 2147483647 h 1152"/>
              <a:gd name="T50" fmla="*/ 2147483647 w 1248"/>
              <a:gd name="T51" fmla="*/ 2147483647 h 1152"/>
              <a:gd name="T52" fmla="*/ 2147483647 w 1248"/>
              <a:gd name="T53" fmla="*/ 2147483647 h 1152"/>
              <a:gd name="T54" fmla="*/ 2147483647 w 1248"/>
              <a:gd name="T55" fmla="*/ 2147483647 h 1152"/>
              <a:gd name="T56" fmla="*/ 2147483647 w 1248"/>
              <a:gd name="T57" fmla="*/ 2147483647 h 1152"/>
              <a:gd name="T58" fmla="*/ 2147483647 w 1248"/>
              <a:gd name="T59" fmla="*/ 2147483647 h 1152"/>
              <a:gd name="T60" fmla="*/ 2147483647 w 1248"/>
              <a:gd name="T61" fmla="*/ 2147483647 h 1152"/>
              <a:gd name="T62" fmla="*/ 2147483647 w 1248"/>
              <a:gd name="T63" fmla="*/ 2147483647 h 1152"/>
              <a:gd name="T64" fmla="*/ 2147483647 w 1248"/>
              <a:gd name="T65" fmla="*/ 2147483647 h 1152"/>
              <a:gd name="T66" fmla="*/ 2147483647 w 1248"/>
              <a:gd name="T67" fmla="*/ 2147483647 h 1152"/>
              <a:gd name="T68" fmla="*/ 2147483647 w 1248"/>
              <a:gd name="T69" fmla="*/ 2147483647 h 1152"/>
              <a:gd name="T70" fmla="*/ 2147483647 w 1248"/>
              <a:gd name="T71" fmla="*/ 2147483647 h 1152"/>
              <a:gd name="T72" fmla="*/ 2147483647 w 1248"/>
              <a:gd name="T73" fmla="*/ 2147483647 h 1152"/>
              <a:gd name="T74" fmla="*/ 2147483647 w 1248"/>
              <a:gd name="T75" fmla="*/ 2147483647 h 1152"/>
              <a:gd name="T76" fmla="*/ 2147483647 w 1248"/>
              <a:gd name="T77" fmla="*/ 2147483647 h 1152"/>
              <a:gd name="T78" fmla="*/ 2147483647 w 1248"/>
              <a:gd name="T79" fmla="*/ 2147483647 h 1152"/>
              <a:gd name="T80" fmla="*/ 2147483647 w 1248"/>
              <a:gd name="T81" fmla="*/ 2147483647 h 1152"/>
              <a:gd name="T82" fmla="*/ 2147483647 w 1248"/>
              <a:gd name="T83" fmla="*/ 2147483647 h 1152"/>
              <a:gd name="T84" fmla="*/ 2147483647 w 1248"/>
              <a:gd name="T85" fmla="*/ 2147483647 h 1152"/>
              <a:gd name="T86" fmla="*/ 2147483647 w 1248"/>
              <a:gd name="T87" fmla="*/ 2147483647 h 1152"/>
              <a:gd name="T88" fmla="*/ 0 w 1248"/>
              <a:gd name="T89" fmla="*/ 0 h 1152"/>
              <a:gd name="T90" fmla="*/ 0 w 1248"/>
              <a:gd name="T91" fmla="*/ 0 h 115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248"/>
              <a:gd name="T139" fmla="*/ 0 h 1152"/>
              <a:gd name="T140" fmla="*/ 1248 w 1248"/>
              <a:gd name="T141" fmla="*/ 1152 h 115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248" h="1152">
                <a:moveTo>
                  <a:pt x="0" y="0"/>
                </a:moveTo>
                <a:lnTo>
                  <a:pt x="1152" y="0"/>
                </a:lnTo>
                <a:lnTo>
                  <a:pt x="1160" y="28"/>
                </a:lnTo>
                <a:lnTo>
                  <a:pt x="1182" y="110"/>
                </a:lnTo>
                <a:lnTo>
                  <a:pt x="1196" y="166"/>
                </a:lnTo>
                <a:lnTo>
                  <a:pt x="1208" y="232"/>
                </a:lnTo>
                <a:lnTo>
                  <a:pt x="1222" y="306"/>
                </a:lnTo>
                <a:lnTo>
                  <a:pt x="1234" y="386"/>
                </a:lnTo>
                <a:lnTo>
                  <a:pt x="1242" y="474"/>
                </a:lnTo>
                <a:lnTo>
                  <a:pt x="1246" y="566"/>
                </a:lnTo>
                <a:lnTo>
                  <a:pt x="1248" y="614"/>
                </a:lnTo>
                <a:lnTo>
                  <a:pt x="1248" y="662"/>
                </a:lnTo>
                <a:lnTo>
                  <a:pt x="1246" y="710"/>
                </a:lnTo>
                <a:lnTo>
                  <a:pt x="1244" y="760"/>
                </a:lnTo>
                <a:lnTo>
                  <a:pt x="1238" y="808"/>
                </a:lnTo>
                <a:lnTo>
                  <a:pt x="1232" y="858"/>
                </a:lnTo>
                <a:lnTo>
                  <a:pt x="1224" y="908"/>
                </a:lnTo>
                <a:lnTo>
                  <a:pt x="1214" y="958"/>
                </a:lnTo>
                <a:lnTo>
                  <a:pt x="1202" y="1008"/>
                </a:lnTo>
                <a:lnTo>
                  <a:pt x="1188" y="1056"/>
                </a:lnTo>
                <a:lnTo>
                  <a:pt x="1172" y="1104"/>
                </a:lnTo>
                <a:lnTo>
                  <a:pt x="1152" y="1152"/>
                </a:lnTo>
                <a:lnTo>
                  <a:pt x="0" y="1152"/>
                </a:lnTo>
                <a:lnTo>
                  <a:pt x="8" y="1124"/>
                </a:lnTo>
                <a:lnTo>
                  <a:pt x="30" y="1042"/>
                </a:lnTo>
                <a:lnTo>
                  <a:pt x="44" y="986"/>
                </a:lnTo>
                <a:lnTo>
                  <a:pt x="56" y="920"/>
                </a:lnTo>
                <a:lnTo>
                  <a:pt x="70" y="846"/>
                </a:lnTo>
                <a:lnTo>
                  <a:pt x="82" y="764"/>
                </a:lnTo>
                <a:lnTo>
                  <a:pt x="90" y="678"/>
                </a:lnTo>
                <a:lnTo>
                  <a:pt x="94" y="586"/>
                </a:lnTo>
                <a:lnTo>
                  <a:pt x="96" y="538"/>
                </a:lnTo>
                <a:lnTo>
                  <a:pt x="96" y="490"/>
                </a:lnTo>
                <a:lnTo>
                  <a:pt x="94" y="442"/>
                </a:lnTo>
                <a:lnTo>
                  <a:pt x="92" y="392"/>
                </a:lnTo>
                <a:lnTo>
                  <a:pt x="86" y="344"/>
                </a:lnTo>
                <a:lnTo>
                  <a:pt x="80" y="294"/>
                </a:lnTo>
                <a:lnTo>
                  <a:pt x="72" y="244"/>
                </a:lnTo>
                <a:lnTo>
                  <a:pt x="62" y="194"/>
                </a:lnTo>
                <a:lnTo>
                  <a:pt x="50" y="144"/>
                </a:lnTo>
                <a:lnTo>
                  <a:pt x="36" y="96"/>
                </a:lnTo>
                <a:lnTo>
                  <a:pt x="20" y="48"/>
                </a:lnTo>
                <a:lnTo>
                  <a:pt x="0" y="0"/>
                </a:lnTo>
                <a:close/>
              </a:path>
            </a:pathLst>
          </a:custGeom>
          <a:solidFill>
            <a:srgbClr val="EBF7FF"/>
          </a:solidFill>
          <a:ln w="3175">
            <a:solidFill>
              <a:srgbClr val="B0C8F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63" name="Rectangle 23"/>
          <p:cNvSpPr>
            <a:spLocks noChangeArrowheads="1"/>
          </p:cNvSpPr>
          <p:nvPr/>
        </p:nvSpPr>
        <p:spPr bwMode="auto">
          <a:xfrm>
            <a:off x="254001" y="3919961"/>
            <a:ext cx="1663699" cy="69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latinLnBrk="0">
              <a:lnSpc>
                <a:spcPct val="110000"/>
              </a:lnSpc>
            </a:pPr>
            <a:r>
              <a:rPr lang="ko-KR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시스템</a:t>
            </a:r>
            <a:endParaRPr lang="en-US" altLang="ko-KR" b="1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  <a:cs typeface="나눔고딕"/>
            </a:endParaRPr>
          </a:p>
          <a:p>
            <a:pPr algn="ctr" latinLnBrk="0">
              <a:lnSpc>
                <a:spcPct val="110000"/>
              </a:lnSpc>
            </a:pPr>
            <a:r>
              <a:rPr lang="ko-KR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엔지니어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64" name="Rectangle 24"/>
          <p:cNvSpPr>
            <a:spLocks noChangeArrowheads="1"/>
          </p:cNvSpPr>
          <p:nvPr/>
        </p:nvSpPr>
        <p:spPr bwMode="auto">
          <a:xfrm>
            <a:off x="406401" y="5121699"/>
            <a:ext cx="1574799" cy="69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latinLnBrk="0">
              <a:lnSpc>
                <a:spcPct val="110000"/>
              </a:lnSpc>
            </a:pPr>
            <a:r>
              <a:rPr lang="ko-KR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소프트웨어</a:t>
            </a:r>
            <a:endParaRPr lang="en-US" altLang="ko-KR" b="1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  <a:cs typeface="나눔고딕"/>
            </a:endParaRPr>
          </a:p>
          <a:p>
            <a:pPr algn="ctr" latinLnBrk="0">
              <a:lnSpc>
                <a:spcPct val="110000"/>
              </a:lnSpc>
            </a:pPr>
            <a:r>
              <a:rPr lang="ko-KR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엔지니어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65" name="Rectangle 25"/>
          <p:cNvSpPr>
            <a:spLocks noChangeArrowheads="1"/>
          </p:cNvSpPr>
          <p:nvPr/>
        </p:nvSpPr>
        <p:spPr bwMode="auto">
          <a:xfrm>
            <a:off x="1155700" y="1789485"/>
            <a:ext cx="1763713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latinLnBrk="0">
              <a:lnSpc>
                <a:spcPct val="110000"/>
              </a:lnSpc>
            </a:pPr>
            <a:r>
              <a:rPr lang="ko-KR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업무별 전문가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66" name="Rectangle 26"/>
          <p:cNvSpPr>
            <a:spLocks noChangeArrowheads="1"/>
          </p:cNvSpPr>
          <p:nvPr/>
        </p:nvSpPr>
        <p:spPr bwMode="auto">
          <a:xfrm>
            <a:off x="558800" y="2723780"/>
            <a:ext cx="1595438" cy="69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latinLnBrk="0">
              <a:lnSpc>
                <a:spcPct val="110000"/>
              </a:lnSpc>
            </a:pPr>
            <a:r>
              <a:rPr lang="ko-KR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프로그래밍</a:t>
            </a:r>
            <a:endParaRPr lang="en-US" altLang="ko-KR" b="1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  <a:cs typeface="나눔고딕"/>
            </a:endParaRPr>
          </a:p>
          <a:p>
            <a:pPr algn="ctr" latinLnBrk="0">
              <a:lnSpc>
                <a:spcPct val="110000"/>
              </a:lnSpc>
            </a:pPr>
            <a:r>
              <a:rPr lang="ko-KR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언어별 전문가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67" name="Rectangle 27"/>
          <p:cNvSpPr>
            <a:spLocks noChangeArrowheads="1"/>
          </p:cNvSpPr>
          <p:nvPr/>
        </p:nvSpPr>
        <p:spPr bwMode="auto">
          <a:xfrm>
            <a:off x="2921000" y="1585293"/>
            <a:ext cx="4432300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95250" indent="-95250" latinLnBrk="0">
              <a:spcBef>
                <a:spcPct val="10000"/>
              </a:spcBef>
              <a:buClr>
                <a:srgbClr val="6666FF"/>
              </a:buClr>
              <a:buFont typeface="Wingdings" charset="0"/>
              <a:buChar char="w"/>
            </a:pPr>
            <a:r>
              <a:rPr lang="ko-KR" altLang="en-US" sz="1400" dirty="0" smtClean="0">
                <a:latin typeface="나눔고딕"/>
                <a:ea typeface="나눔고딕"/>
                <a:cs typeface="나눔고딕"/>
              </a:rPr>
              <a:t> 각 분야별 업무 전문가</a:t>
            </a:r>
            <a:endParaRPr lang="en-US" altLang="ko-KR" sz="1400" dirty="0" smtClean="0">
              <a:latin typeface="나눔고딕"/>
              <a:ea typeface="나눔고딕"/>
              <a:cs typeface="나눔고딕"/>
            </a:endParaRPr>
          </a:p>
          <a:p>
            <a:pPr marL="95250" indent="-95250" latinLnBrk="0">
              <a:spcBef>
                <a:spcPct val="10000"/>
              </a:spcBef>
              <a:buClr>
                <a:srgbClr val="6666FF"/>
              </a:buClr>
              <a:buFont typeface="Wingdings" charset="0"/>
              <a:buChar char="w"/>
            </a:pPr>
            <a:r>
              <a:rPr lang="ko-KR" altLang="ko-KR" sz="1400" dirty="0">
                <a:latin typeface="나눔고딕"/>
                <a:ea typeface="나눔고딕"/>
                <a:cs typeface="나눔고딕"/>
              </a:rPr>
              <a:t> </a:t>
            </a:r>
            <a:r>
              <a:rPr lang="ko-KR" altLang="en-US" sz="1400" dirty="0" smtClean="0">
                <a:latin typeface="나눔고딕"/>
                <a:ea typeface="나눔고딕"/>
                <a:cs typeface="나눔고딕"/>
              </a:rPr>
              <a:t>최소 2</a:t>
            </a:r>
            <a:r>
              <a:rPr lang="en-US" altLang="ko-KR" sz="1400" dirty="0" smtClean="0">
                <a:latin typeface="나눔고딕"/>
                <a:ea typeface="나눔고딕"/>
                <a:cs typeface="나눔고딕"/>
              </a:rPr>
              <a:t>0</a:t>
            </a:r>
            <a:r>
              <a:rPr lang="ko-KR" altLang="en-US" sz="1400" dirty="0" smtClean="0">
                <a:latin typeface="나눔고딕"/>
                <a:ea typeface="나눔고딕"/>
                <a:cs typeface="나눔고딕"/>
              </a:rPr>
              <a:t>년 이상의 현장 경험과 업무지식을 보유</a:t>
            </a:r>
            <a:endParaRPr lang="en-US" altLang="ko-KR" sz="1400" dirty="0" smtClean="0">
              <a:latin typeface="나눔고딕"/>
              <a:ea typeface="나눔고딕"/>
              <a:cs typeface="나눔고딕"/>
            </a:endParaRPr>
          </a:p>
          <a:p>
            <a:pPr marL="95250" indent="-95250" latinLnBrk="0">
              <a:spcBef>
                <a:spcPct val="10000"/>
              </a:spcBef>
              <a:buClr>
                <a:srgbClr val="6666FF"/>
              </a:buClr>
              <a:buFont typeface="Wingdings" charset="0"/>
              <a:buChar char="w"/>
            </a:pPr>
            <a:r>
              <a:rPr lang="ko-KR" altLang="ko-KR" sz="1400" dirty="0">
                <a:latin typeface="나눔고딕"/>
                <a:ea typeface="나눔고딕"/>
                <a:cs typeface="나눔고딕"/>
              </a:rPr>
              <a:t> </a:t>
            </a:r>
            <a:r>
              <a:rPr lang="ko-KR" altLang="en-US" sz="1400" dirty="0" smtClean="0">
                <a:latin typeface="나눔고딕"/>
                <a:ea typeface="나눔고딕"/>
                <a:cs typeface="나눔고딕"/>
              </a:rPr>
              <a:t>현행 업무를 점진적으로 개선할 수 있는 방향 제시 </a:t>
            </a:r>
            <a:endParaRPr lang="ko-KR" altLang="en-US" sz="1400" dirty="0">
              <a:latin typeface="나눔고딕"/>
              <a:ea typeface="나눔고딕"/>
              <a:cs typeface="나눔고딕"/>
            </a:endParaRPr>
          </a:p>
        </p:txBody>
      </p:sp>
      <p:sp>
        <p:nvSpPr>
          <p:cNvPr id="68" name="Rectangle 29"/>
          <p:cNvSpPr>
            <a:spLocks noChangeArrowheads="1"/>
          </p:cNvSpPr>
          <p:nvPr/>
        </p:nvSpPr>
        <p:spPr bwMode="auto">
          <a:xfrm>
            <a:off x="1943098" y="3912533"/>
            <a:ext cx="4368800" cy="76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95250" indent="-95250" latinLnBrk="0">
              <a:spcBef>
                <a:spcPct val="5000"/>
              </a:spcBef>
              <a:buClr>
                <a:srgbClr val="6666FF"/>
              </a:buClr>
              <a:buFont typeface="Wingdings" charset="0"/>
              <a:buChar char="w"/>
            </a:pPr>
            <a:r>
              <a:rPr lang="ko-KR" altLang="en-US" sz="1400" dirty="0" smtClean="0">
                <a:latin typeface="나눔고딕"/>
                <a:ea typeface="나눔고딕"/>
                <a:cs typeface="나눔고딕"/>
              </a:rPr>
              <a:t> </a:t>
            </a:r>
            <a:r>
              <a:rPr lang="en-US" altLang="ko-KR" sz="1400" dirty="0" smtClean="0">
                <a:latin typeface="나눔고딕"/>
                <a:ea typeface="나눔고딕"/>
                <a:cs typeface="나눔고딕"/>
              </a:rPr>
              <a:t>AS400, UNIX, Windows, Storage, Network </a:t>
            </a:r>
            <a:r>
              <a:rPr lang="ko-KR" altLang="en-US" sz="1400" dirty="0" smtClean="0">
                <a:latin typeface="나눔고딕"/>
                <a:ea typeface="나눔고딕"/>
                <a:cs typeface="나눔고딕"/>
              </a:rPr>
              <a:t>등 </a:t>
            </a:r>
            <a:endParaRPr lang="en-US" altLang="ko-KR" sz="1400" dirty="0" smtClean="0">
              <a:latin typeface="나눔고딕"/>
              <a:ea typeface="나눔고딕"/>
              <a:cs typeface="나눔고딕"/>
            </a:endParaRPr>
          </a:p>
          <a:p>
            <a:pPr marL="95250" indent="-95250" latinLnBrk="0">
              <a:spcBef>
                <a:spcPct val="5000"/>
              </a:spcBef>
              <a:buClr>
                <a:srgbClr val="6666FF"/>
              </a:buClr>
              <a:buFont typeface="Wingdings" charset="0"/>
              <a:buChar char="w"/>
            </a:pPr>
            <a:r>
              <a:rPr lang="ko-KR" altLang="ko-KR" sz="1400" dirty="0">
                <a:latin typeface="나눔고딕"/>
                <a:ea typeface="나눔고딕"/>
                <a:cs typeface="나눔고딕"/>
              </a:rPr>
              <a:t> </a:t>
            </a:r>
            <a:r>
              <a:rPr lang="ko-KR" altLang="en-US" sz="1400" dirty="0" smtClean="0">
                <a:latin typeface="나눔고딕"/>
                <a:ea typeface="나눔고딕"/>
                <a:cs typeface="나눔고딕"/>
              </a:rPr>
              <a:t>각 분야별 전문엔지니어의 지원체계 </a:t>
            </a:r>
            <a:endParaRPr lang="en-US" altLang="ko-KR" sz="1400" dirty="0" smtClean="0">
              <a:latin typeface="나눔고딕"/>
              <a:ea typeface="나눔고딕"/>
              <a:cs typeface="나눔고딕"/>
            </a:endParaRPr>
          </a:p>
          <a:p>
            <a:pPr marL="95250" indent="-95250" latinLnBrk="0">
              <a:spcBef>
                <a:spcPct val="5000"/>
              </a:spcBef>
              <a:buClr>
                <a:srgbClr val="6666FF"/>
              </a:buClr>
              <a:buFont typeface="Wingdings" charset="0"/>
              <a:buChar char="w"/>
            </a:pPr>
            <a:r>
              <a:rPr lang="ko-KR" altLang="ko-KR" sz="1400" dirty="0">
                <a:latin typeface="나눔고딕"/>
                <a:ea typeface="나눔고딕"/>
                <a:cs typeface="나눔고딕"/>
              </a:rPr>
              <a:t> </a:t>
            </a:r>
            <a:r>
              <a:rPr lang="ko-KR" altLang="en-US" sz="1400" dirty="0" smtClean="0">
                <a:latin typeface="나눔고딕"/>
                <a:ea typeface="나눔고딕"/>
                <a:cs typeface="나눔고딕"/>
              </a:rPr>
              <a:t>최적의 인프라환경에대한 설계 지원 </a:t>
            </a:r>
            <a:endParaRPr lang="ko-KR" altLang="en-US" sz="1400" dirty="0">
              <a:latin typeface="나눔고딕"/>
              <a:ea typeface="나눔고딕"/>
              <a:cs typeface="나눔고딕"/>
            </a:endParaRPr>
          </a:p>
        </p:txBody>
      </p:sp>
      <p:sp>
        <p:nvSpPr>
          <p:cNvPr id="69" name="Rectangle 30"/>
          <p:cNvSpPr>
            <a:spLocks noChangeArrowheads="1"/>
          </p:cNvSpPr>
          <p:nvPr/>
        </p:nvSpPr>
        <p:spPr bwMode="auto">
          <a:xfrm>
            <a:off x="2095500" y="5058477"/>
            <a:ext cx="4457700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95250" indent="-95250" latinLnBrk="0">
              <a:spcBef>
                <a:spcPct val="10000"/>
              </a:spcBef>
              <a:buClr>
                <a:srgbClr val="6666FF"/>
              </a:buClr>
              <a:buFont typeface="Wingdings" charset="0"/>
              <a:buChar char="w"/>
            </a:pPr>
            <a:r>
              <a:rPr lang="ko-KR" altLang="en-US" sz="1400" dirty="0">
                <a:latin typeface="나눔고딕"/>
                <a:ea typeface="나눔고딕"/>
                <a:cs typeface="나눔고딕"/>
              </a:rPr>
              <a:t> </a:t>
            </a:r>
            <a:r>
              <a:rPr lang="en-US" altLang="ko-KR" sz="1400" dirty="0" smtClean="0">
                <a:latin typeface="나눔고딕"/>
                <a:ea typeface="나눔고딕"/>
                <a:cs typeface="나눔고딕"/>
              </a:rPr>
              <a:t>DB</a:t>
            </a:r>
            <a:r>
              <a:rPr lang="ko-KR" altLang="ko-KR" sz="1400" dirty="0" smtClean="0">
                <a:latin typeface="나눔고딕"/>
                <a:ea typeface="나눔고딕"/>
                <a:cs typeface="나눔고딕"/>
              </a:rPr>
              <a:t> </a:t>
            </a:r>
            <a:r>
              <a:rPr lang="ko-KR" altLang="en-US" sz="1400" dirty="0" smtClean="0">
                <a:latin typeface="나눔고딕"/>
                <a:ea typeface="나눔고딕"/>
                <a:cs typeface="나눔고딕"/>
              </a:rPr>
              <a:t>전문가</a:t>
            </a:r>
            <a:r>
              <a:rPr lang="en-US" altLang="ko-KR" sz="1400" dirty="0" smtClean="0">
                <a:latin typeface="나눔고딕"/>
                <a:ea typeface="나눔고딕"/>
                <a:cs typeface="나눔고딕"/>
              </a:rPr>
              <a:t>,</a:t>
            </a:r>
            <a:r>
              <a:rPr lang="ko-KR" altLang="en-US" sz="1400" dirty="0" smtClean="0">
                <a:latin typeface="나눔고딕"/>
                <a:ea typeface="나눔고딕"/>
                <a:cs typeface="나눔고딕"/>
              </a:rPr>
              <a:t> </a:t>
            </a:r>
            <a:r>
              <a:rPr lang="en-US" altLang="ko-KR" sz="1400" dirty="0" smtClean="0">
                <a:latin typeface="나눔고딕"/>
                <a:ea typeface="나눔고딕"/>
                <a:cs typeface="나눔고딕"/>
              </a:rPr>
              <a:t>WAS</a:t>
            </a:r>
            <a:r>
              <a:rPr lang="ko-KR" altLang="en-US" sz="1400" dirty="0" smtClean="0">
                <a:latin typeface="나눔고딕"/>
                <a:ea typeface="나눔고딕"/>
                <a:cs typeface="나눔고딕"/>
              </a:rPr>
              <a:t> 전문가</a:t>
            </a:r>
            <a:r>
              <a:rPr lang="en-US" altLang="ko-KR" sz="1400" dirty="0" smtClean="0">
                <a:latin typeface="나눔고딕"/>
                <a:ea typeface="나눔고딕"/>
                <a:cs typeface="나눔고딕"/>
              </a:rPr>
              <a:t>,</a:t>
            </a:r>
            <a:r>
              <a:rPr lang="ko-KR" altLang="en-US" sz="1400" dirty="0" smtClean="0">
                <a:latin typeface="나눔고딕"/>
                <a:ea typeface="나눔고딕"/>
                <a:cs typeface="나눔고딕"/>
              </a:rPr>
              <a:t> </a:t>
            </a:r>
            <a:r>
              <a:rPr lang="en-US" altLang="ko-KR" sz="1400" dirty="0" smtClean="0">
                <a:latin typeface="나눔고딕"/>
                <a:ea typeface="나눔고딕"/>
                <a:cs typeface="나눔고딕"/>
              </a:rPr>
              <a:t>IT </a:t>
            </a:r>
            <a:r>
              <a:rPr lang="ko-KR" altLang="en-US" sz="1400" dirty="0" smtClean="0">
                <a:latin typeface="나눔고딕"/>
                <a:ea typeface="나눔고딕"/>
                <a:cs typeface="나눔고딕"/>
              </a:rPr>
              <a:t>아키텍트</a:t>
            </a:r>
            <a:r>
              <a:rPr lang="en-US" altLang="ko-KR" sz="1400" dirty="0" smtClean="0">
                <a:latin typeface="나눔고딕"/>
                <a:ea typeface="나눔고딕"/>
                <a:cs typeface="나눔고딕"/>
              </a:rPr>
              <a:t>,</a:t>
            </a:r>
            <a:r>
              <a:rPr lang="ko-KR" altLang="en-US" sz="1400" dirty="0" smtClean="0">
                <a:latin typeface="나눔고딕"/>
                <a:ea typeface="나눔고딕"/>
                <a:cs typeface="나눔고딕"/>
              </a:rPr>
              <a:t> 솔루션컨설턴트   </a:t>
            </a:r>
            <a:endParaRPr lang="en-US" altLang="ko-KR" sz="1400" dirty="0" smtClean="0">
              <a:latin typeface="나눔고딕"/>
              <a:ea typeface="나눔고딕"/>
              <a:cs typeface="나눔고딕"/>
            </a:endParaRPr>
          </a:p>
          <a:p>
            <a:pPr latinLnBrk="0">
              <a:spcBef>
                <a:spcPct val="10000"/>
              </a:spcBef>
              <a:buClr>
                <a:srgbClr val="6666FF"/>
              </a:buClr>
            </a:pPr>
            <a:r>
              <a:rPr lang="ko-KR" altLang="ko-KR" sz="1400" dirty="0">
                <a:latin typeface="나눔고딕"/>
                <a:ea typeface="나눔고딕"/>
                <a:cs typeface="나눔고딕"/>
              </a:rPr>
              <a:t> </a:t>
            </a:r>
            <a:r>
              <a:rPr lang="ko-KR" altLang="en-US" sz="1400" dirty="0" smtClean="0">
                <a:latin typeface="나눔고딕"/>
                <a:ea typeface="나눔고딕"/>
                <a:cs typeface="나눔고딕"/>
              </a:rPr>
              <a:t>  등으로 구성된 전문 제공능력 </a:t>
            </a:r>
            <a:endParaRPr lang="en-US" altLang="ko-KR" sz="1400" dirty="0" smtClean="0">
              <a:latin typeface="나눔고딕"/>
              <a:ea typeface="나눔고딕"/>
              <a:cs typeface="나눔고딕"/>
            </a:endParaRPr>
          </a:p>
          <a:p>
            <a:pPr marL="95250" indent="-95250" latinLnBrk="0">
              <a:spcBef>
                <a:spcPct val="10000"/>
              </a:spcBef>
              <a:buClr>
                <a:srgbClr val="6666FF"/>
              </a:buClr>
              <a:buFont typeface="Wingdings" charset="0"/>
              <a:buChar char="w"/>
            </a:pPr>
            <a:r>
              <a:rPr lang="ko-KR" altLang="ko-KR" sz="1400" dirty="0">
                <a:latin typeface="나눔고딕"/>
                <a:ea typeface="나눔고딕"/>
                <a:cs typeface="나눔고딕"/>
              </a:rPr>
              <a:t> </a:t>
            </a:r>
            <a:r>
              <a:rPr lang="ko-KR" altLang="en-US" sz="1400" dirty="0" smtClean="0">
                <a:latin typeface="나눔고딕"/>
                <a:ea typeface="나눔고딕"/>
                <a:cs typeface="나눔고딕"/>
              </a:rPr>
              <a:t>시스템에서 부터 업무프로세스까지 통합분석 능력 보유</a:t>
            </a:r>
            <a:endParaRPr lang="ko-KR" altLang="en-US" sz="1400" dirty="0">
              <a:latin typeface="나눔고딕"/>
              <a:ea typeface="나눔고딕"/>
              <a:cs typeface="나눔고딕"/>
            </a:endParaRPr>
          </a:p>
        </p:txBody>
      </p:sp>
      <p:sp>
        <p:nvSpPr>
          <p:cNvPr id="70" name="AutoShape 4"/>
          <p:cNvSpPr>
            <a:spLocks noChangeArrowheads="1"/>
          </p:cNvSpPr>
          <p:nvPr/>
        </p:nvSpPr>
        <p:spPr bwMode="auto">
          <a:xfrm flipV="1">
            <a:off x="7635875" y="3435874"/>
            <a:ext cx="1882775" cy="16621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9323 w 21600"/>
              <a:gd name="T13" fmla="*/ 0 h 21600"/>
              <a:gd name="T14" fmla="*/ 12277 w 21600"/>
              <a:gd name="T15" fmla="*/ 420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46" y="4146"/>
                </a:moveTo>
                <a:cubicBezTo>
                  <a:pt x="14503" y="4171"/>
                  <a:pt x="17454" y="7143"/>
                  <a:pt x="17454" y="10800"/>
                </a:cubicBezTo>
                <a:cubicBezTo>
                  <a:pt x="17454" y="14474"/>
                  <a:pt x="14474" y="17454"/>
                  <a:pt x="10800" y="17454"/>
                </a:cubicBezTo>
                <a:cubicBezTo>
                  <a:pt x="7125" y="17454"/>
                  <a:pt x="4146" y="14474"/>
                  <a:pt x="4146" y="10800"/>
                </a:cubicBezTo>
                <a:cubicBezTo>
                  <a:pt x="4145" y="7143"/>
                  <a:pt x="7096" y="4171"/>
                  <a:pt x="10753" y="4146"/>
                </a:cubicBezTo>
                <a:lnTo>
                  <a:pt x="10723" y="0"/>
                </a:lnTo>
                <a:cubicBezTo>
                  <a:pt x="4788" y="42"/>
                  <a:pt x="-1" y="486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65"/>
                  <a:pt x="16811" y="42"/>
                  <a:pt x="10876" y="0"/>
                </a:cubicBezTo>
                <a:close/>
              </a:path>
            </a:pathLst>
          </a:custGeom>
          <a:gradFill rotWithShape="0">
            <a:gsLst>
              <a:gs pos="0">
                <a:srgbClr val="CCECFF"/>
              </a:gs>
              <a:gs pos="50000">
                <a:srgbClr val="F3FAFF"/>
              </a:gs>
              <a:gs pos="100000">
                <a:srgbClr val="CCECFF"/>
              </a:gs>
            </a:gsLst>
            <a:lin ang="0" scaled="1"/>
          </a:gradFill>
          <a:ln w="9525">
            <a:round/>
            <a:headEnd/>
            <a:tailEnd/>
          </a:ln>
          <a:scene3d>
            <a:camera prst="legacyPerspectiveBottom">
              <a:rot lat="21299989" lon="1200000" rev="0"/>
            </a:camera>
            <a:lightRig rig="legacyFlat3" dir="t"/>
          </a:scene3d>
          <a:sp3d extrusionH="608000" prstMaterial="legacyMatte">
            <a:bevelT w="13500" h="13500" prst="angle"/>
            <a:bevelB w="13500" h="13500" prst="angle"/>
            <a:extrusionClr>
              <a:srgbClr val="CCECFF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나눔고딕"/>
              <a:ea typeface="나눔고딕"/>
              <a:cs typeface="나눔고딕"/>
            </a:endParaRPr>
          </a:p>
        </p:txBody>
      </p:sp>
      <p:sp>
        <p:nvSpPr>
          <p:cNvPr id="71" name="Text Box 31"/>
          <p:cNvSpPr txBox="1">
            <a:spLocks noChangeArrowheads="1"/>
          </p:cNvSpPr>
          <p:nvPr/>
        </p:nvSpPr>
        <p:spPr bwMode="auto">
          <a:xfrm>
            <a:off x="7886700" y="3839099"/>
            <a:ext cx="14859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000" b="1" dirty="0" smtClean="0">
                <a:latin typeface="나눔고딕"/>
                <a:ea typeface="나눔고딕"/>
                <a:cs typeface="나눔고딕"/>
              </a:rPr>
              <a:t>통합된</a:t>
            </a:r>
            <a:endParaRPr lang="en-US" altLang="ko-KR" sz="2000" b="1" dirty="0" smtClean="0">
              <a:latin typeface="나눔고딕"/>
              <a:ea typeface="나눔고딕"/>
              <a:cs typeface="나눔고딕"/>
            </a:endParaRPr>
          </a:p>
          <a:p>
            <a:pPr algn="ctr">
              <a:defRPr/>
            </a:pPr>
            <a:r>
              <a:rPr lang="ko-KR" altLang="en-US" sz="2000" b="1" dirty="0" smtClean="0">
                <a:latin typeface="나눔고딕"/>
                <a:ea typeface="나눔고딕"/>
                <a:cs typeface="나눔고딕"/>
              </a:rPr>
              <a:t>전문서비스 제공</a:t>
            </a:r>
            <a:endParaRPr lang="ko-KR" altLang="en-US" sz="2000" b="1" dirty="0">
              <a:latin typeface="나눔고딕"/>
              <a:ea typeface="나눔고딕"/>
              <a:cs typeface="나눔고딕"/>
            </a:endParaRPr>
          </a:p>
        </p:txBody>
      </p:sp>
      <p:sp>
        <p:nvSpPr>
          <p:cNvPr id="72" name="Rectangle 27"/>
          <p:cNvSpPr>
            <a:spLocks noChangeArrowheads="1"/>
          </p:cNvSpPr>
          <p:nvPr/>
        </p:nvSpPr>
        <p:spPr bwMode="auto">
          <a:xfrm>
            <a:off x="2235200" y="2690193"/>
            <a:ext cx="4660900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95250" indent="-95250" latinLnBrk="0">
              <a:spcBef>
                <a:spcPct val="10000"/>
              </a:spcBef>
              <a:buClr>
                <a:srgbClr val="6666FF"/>
              </a:buClr>
              <a:buFont typeface="Wingdings" charset="0"/>
              <a:buChar char="w"/>
            </a:pPr>
            <a:r>
              <a:rPr lang="ko-KR" altLang="en-US" sz="1400" dirty="0" smtClean="0">
                <a:latin typeface="나눔고딕"/>
                <a:ea typeface="나눔고딕"/>
                <a:cs typeface="나눔고딕"/>
              </a:rPr>
              <a:t> </a:t>
            </a:r>
            <a:r>
              <a:rPr lang="en-US" altLang="ko-KR" sz="1400" dirty="0" smtClean="0">
                <a:latin typeface="나눔고딕"/>
                <a:ea typeface="나눔고딕"/>
                <a:cs typeface="나눔고딕"/>
              </a:rPr>
              <a:t>RPG, COBOL, JAVA, C</a:t>
            </a:r>
            <a:r>
              <a:rPr lang="ko-KR" altLang="en-US" sz="1400" dirty="0" smtClean="0">
                <a:latin typeface="나눔고딕"/>
                <a:ea typeface="나눔고딕"/>
                <a:cs typeface="나눔고딕"/>
              </a:rPr>
              <a:t>계열</a:t>
            </a:r>
            <a:r>
              <a:rPr lang="en-US" altLang="ko-KR" sz="1400" dirty="0" smtClean="0">
                <a:latin typeface="나눔고딕"/>
                <a:ea typeface="나눔고딕"/>
                <a:cs typeface="나눔고딕"/>
              </a:rPr>
              <a:t>,</a:t>
            </a:r>
            <a:r>
              <a:rPr lang="ko-KR" altLang="en-US" sz="1400" dirty="0" smtClean="0">
                <a:latin typeface="나눔고딕"/>
                <a:ea typeface="나눔고딕"/>
                <a:cs typeface="나눔고딕"/>
              </a:rPr>
              <a:t> </a:t>
            </a:r>
            <a:r>
              <a:rPr lang="en-US" altLang="ko-KR" sz="1400" dirty="0" smtClean="0">
                <a:latin typeface="나눔고딕"/>
                <a:ea typeface="나눔고딕"/>
                <a:cs typeface="나눔고딕"/>
              </a:rPr>
              <a:t>C/S(4GL), VB, </a:t>
            </a:r>
            <a:r>
              <a:rPr lang="ko-KR" altLang="en-US" sz="1400" dirty="0" smtClean="0">
                <a:latin typeface="나눔고딕"/>
                <a:ea typeface="나눔고딕"/>
                <a:cs typeface="나눔고딕"/>
              </a:rPr>
              <a:t>모바일 분야 </a:t>
            </a:r>
            <a:endParaRPr lang="en-US" altLang="ko-KR" sz="1400" dirty="0">
              <a:latin typeface="나눔고딕"/>
              <a:ea typeface="나눔고딕"/>
              <a:cs typeface="나눔고딕"/>
            </a:endParaRPr>
          </a:p>
          <a:p>
            <a:pPr latinLnBrk="0">
              <a:spcBef>
                <a:spcPct val="10000"/>
              </a:spcBef>
              <a:buClr>
                <a:srgbClr val="6666FF"/>
              </a:buClr>
            </a:pPr>
            <a:r>
              <a:rPr lang="ko-KR" altLang="ko-KR" sz="1400" dirty="0" smtClean="0">
                <a:latin typeface="나눔고딕"/>
                <a:ea typeface="나눔고딕"/>
                <a:cs typeface="나눔고딕"/>
              </a:rPr>
              <a:t> </a:t>
            </a:r>
            <a:r>
              <a:rPr lang="ko-KR" altLang="en-US" sz="1400" dirty="0" smtClean="0">
                <a:latin typeface="나눔고딕"/>
                <a:ea typeface="나눔고딕"/>
                <a:cs typeface="나눔고딕"/>
              </a:rPr>
              <a:t>  등 각종 언어별 개발 전문가</a:t>
            </a:r>
            <a:endParaRPr lang="en-US" altLang="ko-KR" sz="1400" dirty="0" smtClean="0">
              <a:latin typeface="나눔고딕"/>
              <a:ea typeface="나눔고딕"/>
              <a:cs typeface="나눔고딕"/>
            </a:endParaRPr>
          </a:p>
          <a:p>
            <a:pPr marL="95250" indent="-95250" latinLnBrk="0">
              <a:spcBef>
                <a:spcPct val="10000"/>
              </a:spcBef>
              <a:buClr>
                <a:srgbClr val="6666FF"/>
              </a:buClr>
              <a:buFont typeface="Wingdings" charset="0"/>
              <a:buChar char="w"/>
            </a:pPr>
            <a:r>
              <a:rPr lang="ko-KR" altLang="ko-KR" sz="1400" dirty="0">
                <a:latin typeface="나눔고딕"/>
                <a:ea typeface="나눔고딕"/>
                <a:cs typeface="나눔고딕"/>
              </a:rPr>
              <a:t> </a:t>
            </a:r>
            <a:r>
              <a:rPr lang="ko-KR" altLang="en-US" sz="1400" dirty="0" smtClean="0">
                <a:latin typeface="나눔고딕"/>
                <a:ea typeface="나눔고딕"/>
                <a:cs typeface="나눔고딕"/>
              </a:rPr>
              <a:t>업무지식을 겸한 전문 개발자 </a:t>
            </a:r>
            <a:endParaRPr lang="ko-KR" altLang="en-US" sz="1400" dirty="0">
              <a:latin typeface="나눔고딕"/>
              <a:ea typeface="나눔고딕"/>
              <a:cs typeface="나눔고딕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1733" y="6210301"/>
            <a:ext cx="4242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/>
                <a:ea typeface="나눔고딕"/>
                <a:cs typeface="나눔고딕"/>
              </a:rPr>
              <a:t>*서비스 협의 시 서비스인력 풀에 대한 프로파일을 제공합니다</a:t>
            </a:r>
            <a:r>
              <a:rPr lang="en-US" altLang="ko-K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/>
                <a:ea typeface="나눔고딕"/>
                <a:cs typeface="나눔고딕"/>
              </a:rPr>
              <a:t>.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나눔고딕"/>
              <a:ea typeface="나눔고딕"/>
              <a:cs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61100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0" y="0"/>
            <a:ext cx="9906000" cy="22764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219" name="Rectangle 53"/>
          <p:cNvSpPr>
            <a:spLocks noChangeArrowheads="1"/>
          </p:cNvSpPr>
          <p:nvPr/>
        </p:nvSpPr>
        <p:spPr bwMode="auto">
          <a:xfrm>
            <a:off x="0" y="549275"/>
            <a:ext cx="415925" cy="2303463"/>
          </a:xfrm>
          <a:prstGeom prst="rect">
            <a:avLst/>
          </a:prstGeom>
          <a:solidFill>
            <a:srgbClr val="0070C0">
              <a:alpha val="3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>
              <a:latin typeface="나눔고딕"/>
              <a:ea typeface="나눔고딕"/>
              <a:cs typeface="나눔고딕"/>
            </a:endParaRPr>
          </a:p>
        </p:txBody>
      </p:sp>
      <p:sp>
        <p:nvSpPr>
          <p:cNvPr id="5124" name="Rectangle 54"/>
          <p:cNvSpPr>
            <a:spLocks noChangeArrowheads="1"/>
          </p:cNvSpPr>
          <p:nvPr/>
        </p:nvSpPr>
        <p:spPr bwMode="auto">
          <a:xfrm>
            <a:off x="415925" y="549275"/>
            <a:ext cx="6343650" cy="2303463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wrap="none" anchor="ctr"/>
          <a:lstStyle/>
          <a:p>
            <a:endParaRPr lang="ko-KR" altLang="en-US">
              <a:solidFill>
                <a:srgbClr val="FFFFFF"/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9221" name="Rectangle 55"/>
          <p:cNvSpPr>
            <a:spLocks noChangeArrowheads="1"/>
          </p:cNvSpPr>
          <p:nvPr/>
        </p:nvSpPr>
        <p:spPr bwMode="auto">
          <a:xfrm>
            <a:off x="7200900" y="549275"/>
            <a:ext cx="2705100" cy="2303463"/>
          </a:xfrm>
          <a:prstGeom prst="rect">
            <a:avLst/>
          </a:prstGeom>
          <a:solidFill>
            <a:srgbClr val="40A0DD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831850" y="877888"/>
            <a:ext cx="15440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9pPr>
          </a:lstStyle>
          <a:p>
            <a:pPr eaLnBrk="1" hangingPunct="1"/>
            <a:r>
              <a:rPr lang="ko-KR" altLang="en-US" sz="2800" b="1" dirty="0" smtClean="0">
                <a:solidFill>
                  <a:schemeClr val="bg1"/>
                </a:solidFill>
                <a:latin typeface="나눔고딕"/>
                <a:ea typeface="나눔고딕"/>
                <a:cs typeface="나눔고딕"/>
              </a:rPr>
              <a:t>기대효과</a:t>
            </a:r>
            <a:endParaRPr lang="ko-KR" altLang="en-US" sz="2800" b="1" dirty="0">
              <a:solidFill>
                <a:schemeClr val="bg1"/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9224" name="Rectangle 23"/>
          <p:cNvSpPr>
            <a:spLocks noChangeArrowheads="1"/>
          </p:cNvSpPr>
          <p:nvPr/>
        </p:nvSpPr>
        <p:spPr bwMode="auto">
          <a:xfrm>
            <a:off x="761239" y="2970802"/>
            <a:ext cx="4274771" cy="7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ko-KR" altLang="en-US" sz="1600" dirty="0" smtClean="0">
                <a:latin typeface="나눔고딕"/>
                <a:ea typeface="나눔고딕"/>
                <a:cs typeface="나눔고딕"/>
              </a:rPr>
              <a:t>비용절감 및 고용문제</a:t>
            </a:r>
            <a:endParaRPr lang="en-US" altLang="ko-KR" sz="1600" dirty="0" smtClean="0">
              <a:latin typeface="나눔고딕"/>
              <a:ea typeface="나눔고딕"/>
              <a:cs typeface="나눔고딕"/>
            </a:endParaRPr>
          </a:p>
          <a:p>
            <a:pPr>
              <a:lnSpc>
                <a:spcPct val="140000"/>
              </a:lnSpc>
            </a:pPr>
            <a:r>
              <a:rPr lang="en-US" altLang="ko-KR" sz="1600" dirty="0" smtClean="0">
                <a:latin typeface="나눔고딕"/>
                <a:ea typeface="나눔고딕"/>
                <a:cs typeface="나눔고딕"/>
              </a:rPr>
              <a:t>IT</a:t>
            </a:r>
            <a:r>
              <a:rPr lang="ko-KR" altLang="en-US" sz="1600" dirty="0" smtClean="0">
                <a:latin typeface="나눔고딕"/>
                <a:ea typeface="나눔고딕"/>
                <a:cs typeface="나눔고딕"/>
              </a:rPr>
              <a:t> 경쟁력 확보 </a:t>
            </a:r>
            <a:endParaRPr lang="en-US" altLang="ko-KR" sz="1600" dirty="0" smtClean="0">
              <a:latin typeface="나눔고딕"/>
              <a:ea typeface="나눔고딕"/>
              <a:cs typeface="나눔고딕"/>
            </a:endParaRPr>
          </a:p>
        </p:txBody>
      </p:sp>
      <p:sp>
        <p:nvSpPr>
          <p:cNvPr id="9226" name="Rectangle 75"/>
          <p:cNvSpPr>
            <a:spLocks noChangeArrowheads="1"/>
          </p:cNvSpPr>
          <p:nvPr/>
        </p:nvSpPr>
        <p:spPr bwMode="auto">
          <a:xfrm>
            <a:off x="418031" y="2969783"/>
            <a:ext cx="604837" cy="179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1600" b="1" dirty="0">
                <a:solidFill>
                  <a:srgbClr val="B2B2B2"/>
                </a:solidFill>
                <a:latin typeface="나눔고딕"/>
                <a:ea typeface="나눔고딕"/>
                <a:cs typeface="나눔고딕"/>
              </a:rPr>
              <a:t>1</a:t>
            </a:r>
          </a:p>
          <a:p>
            <a:pPr>
              <a:lnSpc>
                <a:spcPct val="140000"/>
              </a:lnSpc>
            </a:pPr>
            <a:r>
              <a:rPr lang="en-US" altLang="ko-KR" sz="1600" b="1" dirty="0">
                <a:solidFill>
                  <a:srgbClr val="B2B2B2"/>
                </a:solidFill>
                <a:latin typeface="나눔고딕"/>
                <a:ea typeface="나눔고딕"/>
                <a:cs typeface="나눔고딕"/>
              </a:rPr>
              <a:t>2</a:t>
            </a:r>
          </a:p>
          <a:p>
            <a:pPr>
              <a:lnSpc>
                <a:spcPct val="140000"/>
              </a:lnSpc>
            </a:pPr>
            <a:endParaRPr lang="en-US" altLang="ko-KR" sz="1600" b="1" dirty="0">
              <a:solidFill>
                <a:srgbClr val="B2B2B2"/>
              </a:solidFill>
              <a:latin typeface="나눔고딕"/>
              <a:ea typeface="나눔고딕"/>
              <a:cs typeface="나눔고딕"/>
            </a:endParaRPr>
          </a:p>
          <a:p>
            <a:pPr>
              <a:lnSpc>
                <a:spcPct val="140000"/>
              </a:lnSpc>
            </a:pPr>
            <a:endParaRPr lang="en-US" altLang="ko-KR" sz="1600" b="1" dirty="0">
              <a:solidFill>
                <a:srgbClr val="B2B2B2"/>
              </a:solidFill>
              <a:latin typeface="나눔고딕"/>
              <a:ea typeface="나눔고딕"/>
              <a:cs typeface="나눔고딕"/>
            </a:endParaRPr>
          </a:p>
          <a:p>
            <a:pPr>
              <a:lnSpc>
                <a:spcPct val="140000"/>
              </a:lnSpc>
            </a:pPr>
            <a:endParaRPr lang="en-US" altLang="ko-KR" sz="1600" b="1" dirty="0">
              <a:solidFill>
                <a:srgbClr val="B2B2B2"/>
              </a:solidFill>
              <a:latin typeface="나눔고딕"/>
              <a:ea typeface="나눔고딕"/>
              <a:cs typeface="나눔고딕"/>
            </a:endParaRPr>
          </a:p>
        </p:txBody>
      </p:sp>
      <p:pic>
        <p:nvPicPr>
          <p:cNvPr id="9227" name="그림 23" descr="01 copy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288925"/>
            <a:ext cx="5383212" cy="53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441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4144434" y="2540001"/>
            <a:ext cx="5494866" cy="2171699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  <a:alpha val="0"/>
                </a:schemeClr>
              </a:gs>
              <a:gs pos="35000">
                <a:schemeClr val="accent5">
                  <a:tint val="37000"/>
                  <a:satMod val="300000"/>
                  <a:alpha val="0"/>
                </a:schemeClr>
              </a:gs>
              <a:gs pos="100000">
                <a:schemeClr val="accent5">
                  <a:tint val="15000"/>
                  <a:satMod val="350000"/>
                  <a:alpha val="0"/>
                </a:schemeClr>
              </a:gs>
            </a:gsLst>
            <a:lin ang="16200000" scaled="1"/>
            <a:tileRect/>
          </a:gradFill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en-US" sz="2000" dirty="0">
              <a:latin typeface="나눔고딕"/>
              <a:ea typeface="나눔고딕"/>
              <a:cs typeface="나눔고딕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624696" y="3259668"/>
            <a:ext cx="939800" cy="1460499"/>
          </a:xfrm>
          <a:prstGeom prst="rect">
            <a:avLst/>
          </a:prstGeom>
          <a:pattFill prst="pct5">
            <a:fgClr>
              <a:srgbClr val="3366FF"/>
            </a:fgClr>
            <a:bgClr>
              <a:prstClr val="white"/>
            </a:bgClr>
          </a:patt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76"/>
          <p:cNvSpPr txBox="1">
            <a:spLocks noChangeArrowheads="1"/>
          </p:cNvSpPr>
          <p:nvPr/>
        </p:nvSpPr>
        <p:spPr bwMode="auto">
          <a:xfrm>
            <a:off x="225093" y="536071"/>
            <a:ext cx="9359900" cy="7643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직접 전산개발자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/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운영자를 고용할 경우 소요되는 </a:t>
            </a:r>
            <a:r>
              <a:rPr lang="ko-KR" altLang="en-US" sz="2000" b="1" dirty="0" smtClean="0">
                <a:solidFill>
                  <a:srgbClr val="FF0000"/>
                </a:solidFill>
                <a:latin typeface="나눔고딕"/>
                <a:ea typeface="나눔고딕"/>
                <a:cs typeface="나눔고딕"/>
              </a:rPr>
              <a:t>총 고용비용을 기준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으로 </a:t>
            </a:r>
            <a:r>
              <a:rPr lang="ko-KR" altLang="en-US" sz="2000" b="1" dirty="0" smtClean="0">
                <a:solidFill>
                  <a:srgbClr val="3366FF"/>
                </a:solidFill>
                <a:latin typeface="나눔고딕"/>
                <a:ea typeface="나눔고딕"/>
                <a:cs typeface="나눔고딕"/>
              </a:rPr>
              <a:t>직접비 수준의 비용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으로 제안드립니다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.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  </a:t>
            </a:r>
            <a:r>
              <a:rPr lang="en-US" altLang="ko-KR" sz="2000" b="1" dirty="0" smtClean="0">
                <a:solidFill>
                  <a:srgbClr val="7F7F7F"/>
                </a:solidFill>
                <a:latin typeface="나눔고딕"/>
                <a:ea typeface="나눔고딕"/>
                <a:cs typeface="나눔고딕"/>
              </a:rPr>
              <a:t>(</a:t>
            </a:r>
            <a:r>
              <a:rPr lang="ko-KR" altLang="en-US" sz="2000" b="1" dirty="0" smtClean="0">
                <a:solidFill>
                  <a:srgbClr val="7F7F7F"/>
                </a:solidFill>
                <a:latin typeface="나눔고딕"/>
                <a:ea typeface="나눔고딕"/>
                <a:cs typeface="나눔고딕"/>
              </a:rPr>
              <a:t>선택옵션은 추가로 비용이 산정됩니다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.)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 </a:t>
            </a:r>
            <a:endParaRPr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10" name="Rectangle 13"/>
          <p:cNvSpPr txBox="1">
            <a:spLocks noChangeArrowheads="1"/>
          </p:cNvSpPr>
          <p:nvPr/>
        </p:nvSpPr>
        <p:spPr>
          <a:xfrm>
            <a:off x="0" y="0"/>
            <a:ext cx="7556793" cy="447553"/>
          </a:xfrm>
          <a:prstGeom prst="rect">
            <a:avLst/>
          </a:prstGeom>
        </p:spPr>
        <p:txBody>
          <a:bodyPr/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맑은 고딕" charset="0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charset="0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charset="0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charset="0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charset="0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l" defTabSz="806450" eaLnBrk="1" hangingPunct="1">
              <a:defRPr/>
            </a:pP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/>
                <a:ea typeface="나눔고딕"/>
                <a:cs typeface="나눔고딕"/>
              </a:rPr>
              <a:t>비용절감 및 고용문제 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7833134" y="76748"/>
            <a:ext cx="2072866" cy="3231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latinLnBrk="0">
              <a:lnSpc>
                <a:spcPct val="13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kumimoji="0"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기대효과</a:t>
            </a:r>
            <a:endParaRPr kumimoji="0"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9236" y="4736381"/>
            <a:ext cx="1261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latin typeface="나눔고딕"/>
                <a:ea typeface="나눔고딕"/>
                <a:cs typeface="나눔고딕"/>
              </a:rPr>
              <a:t>직접고용</a:t>
            </a:r>
            <a:endParaRPr lang="en-US" altLang="ko-KR" sz="2000" b="1" dirty="0" smtClean="0">
              <a:latin typeface="나눔고딕"/>
              <a:ea typeface="나눔고딕"/>
              <a:cs typeface="나눔고딕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11198" y="2533766"/>
            <a:ext cx="1121833" cy="2186400"/>
            <a:chOff x="1976965" y="3642899"/>
            <a:chExt cx="1121833" cy="2186400"/>
          </a:xfrm>
        </p:grpSpPr>
        <p:sp>
          <p:nvSpPr>
            <p:cNvPr id="33" name="Rectangle 32"/>
            <p:cNvSpPr/>
            <p:nvPr/>
          </p:nvSpPr>
          <p:spPr>
            <a:xfrm>
              <a:off x="2070095" y="3924300"/>
              <a:ext cx="939800" cy="444500"/>
            </a:xfrm>
            <a:prstGeom prst="rect">
              <a:avLst/>
            </a:prstGeom>
            <a:solidFill>
              <a:srgbClr val="FFFF00">
                <a:alpha val="54000"/>
              </a:srgbClr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2070101" y="4373033"/>
              <a:ext cx="939800" cy="1456266"/>
            </a:xfrm>
            <a:prstGeom prst="rect">
              <a:avLst/>
            </a:prstGeom>
            <a:gradFill flip="none" rotWithShape="1">
              <a:gsLst>
                <a:gs pos="0">
                  <a:schemeClr val="dk1">
                    <a:tint val="50000"/>
                    <a:satMod val="300000"/>
                    <a:alpha val="76000"/>
                  </a:schemeClr>
                </a:gs>
                <a:gs pos="35000">
                  <a:schemeClr val="dk1">
                    <a:tint val="37000"/>
                    <a:satMod val="300000"/>
                    <a:alpha val="76000"/>
                  </a:schemeClr>
                </a:gs>
                <a:gs pos="100000">
                  <a:schemeClr val="dk1">
                    <a:tint val="15000"/>
                    <a:satMod val="350000"/>
                    <a:alpha val="76000"/>
                  </a:schemeClr>
                </a:gs>
              </a:gsLst>
              <a:lin ang="16200000" scaled="1"/>
              <a:tileRect/>
            </a:gra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5"/>
            <p:cNvSpPr>
              <a:spLocks noChangeArrowheads="1"/>
            </p:cNvSpPr>
            <p:nvPr/>
          </p:nvSpPr>
          <p:spPr bwMode="auto">
            <a:xfrm>
              <a:off x="2078567" y="4608935"/>
              <a:ext cx="918633" cy="697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 latinLnBrk="0">
                <a:lnSpc>
                  <a:spcPct val="110000"/>
                </a:lnSpc>
              </a:pPr>
              <a:r>
                <a:rPr lang="ko-KR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  <a:cs typeface="나눔고딕"/>
                </a:rPr>
                <a:t>직접비</a:t>
              </a:r>
              <a:endPara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endParaRPr>
            </a:p>
            <a:p>
              <a:pPr algn="ctr" latinLnBrk="0">
                <a:lnSpc>
                  <a:spcPct val="110000"/>
                </a:lnSpc>
              </a:pPr>
              <a:endPara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endParaRPr>
            </a:p>
          </p:txBody>
        </p:sp>
        <p:sp>
          <p:nvSpPr>
            <p:cNvPr id="31" name="Rectangle 25"/>
            <p:cNvSpPr>
              <a:spLocks noChangeArrowheads="1"/>
            </p:cNvSpPr>
            <p:nvPr/>
          </p:nvSpPr>
          <p:spPr bwMode="auto">
            <a:xfrm>
              <a:off x="2078567" y="3991315"/>
              <a:ext cx="918633" cy="289823"/>
            </a:xfrm>
            <a:prstGeom prst="rect">
              <a:avLst/>
            </a:prstGeom>
            <a:noFill/>
            <a:ln w="3175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algn="ctr" latinLnBrk="0">
                <a:lnSpc>
                  <a:spcPct val="90000"/>
                </a:lnSpc>
              </a:pPr>
              <a:r>
                <a:rPr lang="ko-KR" alt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  <a:cs typeface="나눔고딕"/>
                </a:rPr>
                <a:t>간접비</a:t>
              </a:r>
              <a:endPara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070095" y="3699933"/>
              <a:ext cx="939800" cy="220134"/>
            </a:xfrm>
            <a:prstGeom prst="rect">
              <a:avLst/>
            </a:prstGeom>
            <a:solidFill>
              <a:srgbClr val="FF6600">
                <a:alpha val="54000"/>
              </a:srgbClr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25"/>
            <p:cNvSpPr>
              <a:spLocks noChangeArrowheads="1"/>
            </p:cNvSpPr>
            <p:nvPr/>
          </p:nvSpPr>
          <p:spPr bwMode="auto">
            <a:xfrm>
              <a:off x="1976965" y="3642899"/>
              <a:ext cx="1121833" cy="292388"/>
            </a:xfrm>
            <a:prstGeom prst="rect">
              <a:avLst/>
            </a:prstGeom>
            <a:noFill/>
            <a:ln w="3175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algn="ctr" latinLnBrk="0">
                <a:lnSpc>
                  <a:spcPct val="110000"/>
                </a:lnSpc>
              </a:pPr>
              <a:r>
                <a:rPr lang="ko-KR" alt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  <a:cs typeface="나눔고딕"/>
                </a:rPr>
                <a:t>기타비용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/>
                  <a:ea typeface="나눔고딕"/>
                  <a:cs typeface="나눔고딕"/>
                </a:rPr>
                <a:t>(?)</a:t>
              </a:r>
              <a:endPara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459570" y="4736382"/>
            <a:ext cx="1261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rgbClr val="3366FF"/>
                </a:solidFill>
                <a:latin typeface="나눔고딕"/>
                <a:ea typeface="나눔고딕"/>
                <a:cs typeface="나눔고딕"/>
              </a:rPr>
              <a:t>제안비용</a:t>
            </a:r>
            <a:endParaRPr lang="en-US" altLang="ko-KR" sz="2000" b="1" dirty="0" smtClean="0">
              <a:solidFill>
                <a:srgbClr val="3366FF"/>
              </a:solidFill>
              <a:latin typeface="나눔고딕"/>
              <a:ea typeface="나눔고딕"/>
              <a:cs typeface="나눔고딕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739900" y="3255694"/>
            <a:ext cx="889000" cy="0"/>
          </a:xfrm>
          <a:prstGeom prst="line">
            <a:avLst/>
          </a:prstGeom>
          <a:ln w="6350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33932" y="4720425"/>
            <a:ext cx="3891973" cy="0"/>
          </a:xfrm>
          <a:prstGeom prst="line">
            <a:avLst/>
          </a:prstGeom>
          <a:ln w="12700" cmpd="sng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25"/>
          <p:cNvSpPr>
            <a:spLocks noChangeArrowheads="1"/>
          </p:cNvSpPr>
          <p:nvPr/>
        </p:nvSpPr>
        <p:spPr bwMode="auto">
          <a:xfrm>
            <a:off x="2624668" y="3442873"/>
            <a:ext cx="918633" cy="844847"/>
          </a:xfrm>
          <a:prstGeom prst="rect">
            <a:avLst/>
          </a:prstGeom>
          <a:noFill/>
          <a:ln w="3175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algn="ctr" latinLnBrk="0">
              <a:lnSpc>
                <a:spcPct val="90000"/>
              </a:lnSpc>
            </a:pPr>
            <a:r>
              <a:rPr lang="ko-KR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기본</a:t>
            </a:r>
            <a:endParaRPr lang="en-US" altLang="ko-KR" b="1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  <a:cs typeface="나눔고딕"/>
            </a:endParaRPr>
          </a:p>
          <a:p>
            <a:pPr algn="ctr" latinLnBrk="0">
              <a:lnSpc>
                <a:spcPct val="90000"/>
              </a:lnSpc>
            </a:pPr>
            <a:r>
              <a:rPr lang="ko-KR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서비스</a:t>
            </a:r>
            <a:endParaRPr lang="en-US" altLang="ko-KR" b="1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  <a:cs typeface="나눔고딕"/>
            </a:endParaRPr>
          </a:p>
          <a:p>
            <a:pPr algn="ctr" latinLnBrk="0">
              <a:lnSpc>
                <a:spcPct val="90000"/>
              </a:lnSpc>
            </a:pPr>
            <a:r>
              <a:rPr lang="ko-KR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비용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180612" y="2734742"/>
            <a:ext cx="5391219" cy="1878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ko-KR" altLang="en-US" dirty="0" smtClean="0">
                <a:latin typeface="나눔고딕"/>
                <a:ea typeface="나눔고딕"/>
                <a:cs typeface="나눔고딕"/>
              </a:rPr>
              <a:t>검증된 전산전문가의 </a:t>
            </a:r>
            <a:r>
              <a:rPr lang="ko-KR" altLang="en-US" dirty="0" smtClean="0">
                <a:solidFill>
                  <a:srgbClr val="3366FF"/>
                </a:solidFill>
                <a:latin typeface="나눔고딕"/>
                <a:ea typeface="나눔고딕"/>
                <a:cs typeface="나눔고딕"/>
              </a:rPr>
              <a:t>채용문제 해결</a:t>
            </a:r>
            <a:endParaRPr lang="en-US" altLang="ko-KR" dirty="0" smtClean="0">
              <a:solidFill>
                <a:srgbClr val="3366FF"/>
              </a:solidFill>
              <a:latin typeface="나눔고딕"/>
              <a:ea typeface="나눔고딕"/>
              <a:cs typeface="나눔고딕"/>
            </a:endParaRP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ko-KR" altLang="en-US" dirty="0" smtClean="0">
                <a:latin typeface="나눔고딕"/>
                <a:ea typeface="나눔고딕"/>
                <a:cs typeface="나눔고딕"/>
              </a:rPr>
              <a:t>갑작스런 이직 및 해고시 </a:t>
            </a:r>
            <a:r>
              <a:rPr lang="ko-KR" altLang="en-US" dirty="0" smtClean="0">
                <a:solidFill>
                  <a:srgbClr val="3366FF"/>
                </a:solidFill>
                <a:latin typeface="나눔고딕"/>
                <a:ea typeface="나눔고딕"/>
                <a:cs typeface="나눔고딕"/>
              </a:rPr>
              <a:t>업무공백의 문제 해결</a:t>
            </a:r>
            <a:endParaRPr lang="en-US" altLang="ko-KR" dirty="0" smtClean="0">
              <a:solidFill>
                <a:srgbClr val="3366FF"/>
              </a:solidFill>
              <a:latin typeface="나눔고딕"/>
              <a:ea typeface="나눔고딕"/>
              <a:cs typeface="나눔고딕"/>
            </a:endParaRP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ko-KR" altLang="en-US" dirty="0" smtClean="0">
                <a:latin typeface="나눔고딕"/>
                <a:ea typeface="나눔고딕"/>
                <a:cs typeface="나눔고딕"/>
              </a:rPr>
              <a:t>전산요원의 채용에 따른 </a:t>
            </a:r>
            <a:r>
              <a:rPr lang="ko-KR" altLang="en-US" dirty="0" smtClean="0">
                <a:solidFill>
                  <a:srgbClr val="3366FF"/>
                </a:solidFill>
                <a:latin typeface="나눔고딕"/>
                <a:ea typeface="나눔고딕"/>
                <a:cs typeface="나눔고딕"/>
              </a:rPr>
              <a:t>비용 및 급여격차문제 해결</a:t>
            </a:r>
            <a:endParaRPr lang="en-US" altLang="ko-KR" dirty="0" smtClean="0">
              <a:solidFill>
                <a:srgbClr val="3366FF"/>
              </a:solidFill>
              <a:latin typeface="나눔고딕"/>
              <a:ea typeface="나눔고딕"/>
              <a:cs typeface="나눔고딕"/>
            </a:endParaRP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ko-KR" altLang="en-US" dirty="0" smtClean="0">
                <a:latin typeface="나눔고딕"/>
                <a:ea typeface="나눔고딕"/>
                <a:cs typeface="나눔고딕"/>
              </a:rPr>
              <a:t>직접채용 시 </a:t>
            </a:r>
            <a:r>
              <a:rPr lang="ko-KR" altLang="en-US" dirty="0" smtClean="0">
                <a:solidFill>
                  <a:srgbClr val="3366FF"/>
                </a:solidFill>
                <a:latin typeface="나눔고딕"/>
                <a:ea typeface="나눔고딕"/>
                <a:cs typeface="나눔고딕"/>
              </a:rPr>
              <a:t>향 후 고용유지의 문제 해결</a:t>
            </a:r>
            <a:endParaRPr lang="en-US" altLang="ko-KR" dirty="0" smtClean="0">
              <a:solidFill>
                <a:srgbClr val="3366FF"/>
              </a:solidFill>
              <a:latin typeface="나눔고딕"/>
              <a:ea typeface="나눔고딕"/>
              <a:cs typeface="나눔고딕"/>
            </a:endParaRP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ko-KR" altLang="en-US" dirty="0" smtClean="0">
                <a:latin typeface="나눔고딕"/>
                <a:ea typeface="나눔고딕"/>
                <a:cs typeface="나눔고딕"/>
              </a:rPr>
              <a:t>직</a:t>
            </a:r>
            <a:r>
              <a:rPr lang="en-US" altLang="ko-KR" dirty="0" smtClean="0">
                <a:latin typeface="나눔고딕"/>
                <a:ea typeface="나눔고딕"/>
                <a:cs typeface="나눔고딕"/>
              </a:rPr>
              <a:t>.</a:t>
            </a:r>
            <a:r>
              <a:rPr lang="ko-KR" altLang="en-US" dirty="0" smtClean="0">
                <a:latin typeface="나눔고딕"/>
                <a:ea typeface="나눔고딕"/>
                <a:cs typeface="나눔고딕"/>
              </a:rPr>
              <a:t>간접비 수준으로 </a:t>
            </a:r>
            <a:r>
              <a:rPr lang="en-US" altLang="ko-KR" dirty="0" smtClean="0">
                <a:solidFill>
                  <a:srgbClr val="3366FF"/>
                </a:solidFill>
                <a:latin typeface="나눔고딕"/>
                <a:ea typeface="나눔고딕"/>
                <a:cs typeface="나눔고딕"/>
              </a:rPr>
              <a:t>IT</a:t>
            </a:r>
            <a:r>
              <a:rPr lang="ko-KR" altLang="en-US" dirty="0" smtClean="0">
                <a:solidFill>
                  <a:srgbClr val="3366FF"/>
                </a:solidFill>
                <a:latin typeface="나눔고딕"/>
                <a:ea typeface="나눔고딕"/>
                <a:cs typeface="나눔고딕"/>
              </a:rPr>
              <a:t> 전문서비스 조직 보유 효과 </a:t>
            </a:r>
            <a:endParaRPr lang="en-US" altLang="ko-KR" dirty="0" smtClean="0">
              <a:solidFill>
                <a:srgbClr val="3366FF"/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053670" y="2331860"/>
            <a:ext cx="147743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latin typeface="나눔고딕"/>
                <a:ea typeface="나눔고딕"/>
                <a:cs typeface="나눔고딕"/>
              </a:rPr>
              <a:t>기대효과</a:t>
            </a:r>
            <a:endParaRPr lang="en-US" altLang="ko-KR" sz="2000" b="1" dirty="0" smtClean="0">
              <a:latin typeface="나눔고딕"/>
              <a:ea typeface="나눔고딕"/>
              <a:cs typeface="나눔고딕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72533" y="6172201"/>
            <a:ext cx="49072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/>
                <a:ea typeface="나눔고딕"/>
                <a:cs typeface="나눔고딕"/>
              </a:rPr>
              <a:t>*정확한 비용은 환경분석 및 요건분석후  서비스모델 확정 후 제시 합니다</a:t>
            </a:r>
            <a:r>
              <a:rPr lang="en-US" altLang="ko-K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/>
                <a:ea typeface="나눔고딕"/>
                <a:cs typeface="나눔고딕"/>
              </a:rPr>
              <a:t>.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나눔고딕"/>
              <a:ea typeface="나눔고딕"/>
              <a:cs typeface="나눔고딕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152900" y="2540000"/>
            <a:ext cx="5524500" cy="2197100"/>
            <a:chOff x="3683000" y="1917700"/>
            <a:chExt cx="5791200" cy="373380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3683000" y="5651500"/>
              <a:ext cx="5791200" cy="0"/>
            </a:xfrm>
            <a:prstGeom prst="line">
              <a:avLst/>
            </a:prstGeom>
            <a:ln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9461500" y="1917700"/>
              <a:ext cx="0" cy="37338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856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451"/>
          <p:cNvSpPr>
            <a:spLocks noChangeArrowheads="1"/>
          </p:cNvSpPr>
          <p:nvPr/>
        </p:nvSpPr>
        <p:spPr bwMode="auto">
          <a:xfrm>
            <a:off x="6505575" y="-830262"/>
            <a:ext cx="151288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 anchor="ctr"/>
          <a:lstStyle/>
          <a:p>
            <a:pPr marL="284163" indent="-284163" algn="ctr">
              <a:lnSpc>
                <a:spcPct val="125000"/>
              </a:lnSpc>
            </a:pPr>
            <a:endParaRPr lang="ko-KR" sz="1200" b="1">
              <a:latin typeface="나눔고딕"/>
              <a:ea typeface="나눔고딕"/>
              <a:cs typeface="나눔고딕"/>
            </a:endParaRPr>
          </a:p>
        </p:txBody>
      </p:sp>
      <p:sp>
        <p:nvSpPr>
          <p:cNvPr id="24" name="Rectangle 13"/>
          <p:cNvSpPr txBox="1">
            <a:spLocks noChangeArrowheads="1"/>
          </p:cNvSpPr>
          <p:nvPr/>
        </p:nvSpPr>
        <p:spPr>
          <a:xfrm>
            <a:off x="0" y="0"/>
            <a:ext cx="7565552" cy="447553"/>
          </a:xfrm>
          <a:prstGeom prst="rect">
            <a:avLst/>
          </a:prstGeom>
        </p:spPr>
        <p:txBody>
          <a:bodyPr/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맑은 고딕" charset="0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charset="0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charset="0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charset="0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charset="0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l" defTabSz="806450" eaLnBrk="1" hangingPunct="1">
              <a:defRPr/>
            </a:pP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/>
                <a:ea typeface="나눔고딕"/>
                <a:cs typeface="나눔고딕"/>
              </a:rPr>
              <a:t>IT 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/>
                <a:ea typeface="나눔고딕"/>
                <a:cs typeface="나눔고딕"/>
              </a:rPr>
              <a:t>경쟁력 확보 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/>
                <a:ea typeface="나눔고딕"/>
                <a:cs typeface="나눔고딕"/>
              </a:rPr>
              <a:t>–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/>
                <a:ea typeface="나눔고딕"/>
                <a:cs typeface="나눔고딕"/>
              </a:rPr>
              <a:t> 업무 전문성</a:t>
            </a: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7663030" y="76748"/>
            <a:ext cx="2242970" cy="3231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latinLnBrk="0">
              <a:lnSpc>
                <a:spcPct val="13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kumimoji="0"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기대효과</a:t>
            </a:r>
            <a:endParaRPr kumimoji="0"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27" name="Text Box 76"/>
          <p:cNvSpPr txBox="1">
            <a:spLocks noChangeArrowheads="1"/>
          </p:cNvSpPr>
          <p:nvPr/>
        </p:nvSpPr>
        <p:spPr bwMode="auto">
          <a:xfrm>
            <a:off x="225093" y="536071"/>
            <a:ext cx="9359900" cy="11028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ko-KR" altLang="en-US" sz="2000" b="1" dirty="0" smtClean="0">
                <a:solidFill>
                  <a:srgbClr val="FF0000"/>
                </a:solidFill>
                <a:latin typeface="나눔고딕"/>
                <a:ea typeface="나눔고딕"/>
                <a:cs typeface="나눔고딕"/>
              </a:rPr>
              <a:t>중소기업의 특성 상 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각 업무 분야별로 전문개발자와 시스템전문가등을 고용할 수 없기 때문에 </a:t>
            </a:r>
            <a:r>
              <a:rPr lang="ko-KR" altLang="en-US" sz="2000" b="1" dirty="0" smtClean="0">
                <a:solidFill>
                  <a:srgbClr val="FF0000"/>
                </a:solidFill>
                <a:latin typeface="나눔고딕"/>
                <a:ea typeface="나눔고딕"/>
                <a:cs typeface="나눔고딕"/>
              </a:rPr>
              <a:t>소수의 인원이 모든 업무를 다 수행하게 됩니다</a:t>
            </a:r>
            <a:r>
              <a:rPr lang="en-US" altLang="ko-KR" sz="2000" b="1" dirty="0" smtClean="0">
                <a:solidFill>
                  <a:srgbClr val="FF0000"/>
                </a:solidFill>
                <a:latin typeface="나눔고딕"/>
                <a:ea typeface="나눔고딕"/>
                <a:cs typeface="나눔고딕"/>
              </a:rPr>
              <a:t>.</a:t>
            </a:r>
            <a:r>
              <a:rPr lang="ko-KR" altLang="en-US" sz="2000" b="1" dirty="0" smtClean="0">
                <a:solidFill>
                  <a:srgbClr val="FF0000"/>
                </a:solidFill>
                <a:latin typeface="나눔고딕"/>
                <a:ea typeface="나눔고딕"/>
                <a:cs typeface="나눔고딕"/>
              </a:rPr>
              <a:t>  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제안 서비스의 경우 </a:t>
            </a:r>
            <a:r>
              <a:rPr lang="ko-KR" altLang="en-US" sz="2000" b="1" dirty="0" smtClean="0">
                <a:solidFill>
                  <a:srgbClr val="3366FF"/>
                </a:solidFill>
                <a:latin typeface="나눔고딕"/>
                <a:ea typeface="나눔고딕"/>
                <a:cs typeface="나눔고딕"/>
              </a:rPr>
              <a:t>각 분야별전문가에 의한 서비스가 제공됨으로 서비스 수준을 보장하게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 됩니다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.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   </a:t>
            </a:r>
            <a:endParaRPr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588" y="5532263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latin typeface="나눔고딕"/>
                <a:ea typeface="나눔고딕"/>
                <a:cs typeface="나눔고딕"/>
              </a:rPr>
              <a:t>직접고용</a:t>
            </a:r>
            <a:endParaRPr lang="en-US" altLang="ko-KR" sz="2000" b="1" dirty="0" smtClean="0">
              <a:latin typeface="나눔고딕"/>
              <a:ea typeface="나눔고딕"/>
              <a:cs typeface="나눔고딕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79948" y="5532264"/>
            <a:ext cx="2585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rgbClr val="3366FF"/>
                </a:solidFill>
                <a:latin typeface="나눔고딕"/>
                <a:ea typeface="나눔고딕"/>
                <a:cs typeface="나눔고딕"/>
              </a:rPr>
              <a:t>제안서비스</a:t>
            </a:r>
            <a:endParaRPr lang="en-US" altLang="ko-KR" sz="2000" b="1" dirty="0" smtClean="0">
              <a:solidFill>
                <a:srgbClr val="3366FF"/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15579" y="2878667"/>
            <a:ext cx="469905" cy="2616215"/>
          </a:xfrm>
          <a:prstGeom prst="rect">
            <a:avLst/>
          </a:prstGeom>
          <a:solidFill>
            <a:srgbClr val="3366FF">
              <a:alpha val="21000"/>
            </a:srgbClr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" name="Rectangle 20"/>
          <p:cNvSpPr/>
          <p:nvPr/>
        </p:nvSpPr>
        <p:spPr>
          <a:xfrm>
            <a:off x="5465272" y="2877969"/>
            <a:ext cx="478366" cy="2612677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  <a:alpha val="52000"/>
                </a:schemeClr>
              </a:gs>
              <a:gs pos="35000">
                <a:schemeClr val="dk1">
                  <a:tint val="37000"/>
                  <a:satMod val="300000"/>
                  <a:alpha val="52000"/>
                </a:schemeClr>
              </a:gs>
              <a:gs pos="100000">
                <a:schemeClr val="dk1">
                  <a:tint val="15000"/>
                  <a:satMod val="350000"/>
                  <a:alpha val="52000"/>
                </a:schemeClr>
              </a:gs>
            </a:gsLst>
            <a:lin ang="16200000" scaled="1"/>
            <a:tileRect/>
          </a:gra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5334040" y="4015978"/>
            <a:ext cx="694263" cy="35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latinLnBrk="0">
              <a:lnSpc>
                <a:spcPct val="110000"/>
              </a:lnSpc>
            </a:pPr>
            <a:r>
              <a:rPr lang="ko-KR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 회계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23" name="Rectangle 25"/>
          <p:cNvSpPr>
            <a:spLocks noChangeArrowheads="1"/>
          </p:cNvSpPr>
          <p:nvPr/>
        </p:nvSpPr>
        <p:spPr bwMode="auto">
          <a:xfrm>
            <a:off x="5952090" y="3942633"/>
            <a:ext cx="567261" cy="539635"/>
          </a:xfrm>
          <a:prstGeom prst="rect">
            <a:avLst/>
          </a:prstGeom>
          <a:noFill/>
          <a:ln w="3175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algn="ctr" latinLnBrk="0">
              <a:lnSpc>
                <a:spcPct val="90000"/>
              </a:lnSpc>
            </a:pPr>
            <a:r>
              <a:rPr lang="ko-KR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인사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  <a:cs typeface="나눔고딕"/>
            </a:endParaRPr>
          </a:p>
          <a:p>
            <a:pPr algn="ctr" latinLnBrk="0">
              <a:lnSpc>
                <a:spcPct val="90000"/>
              </a:lnSpc>
            </a:pPr>
            <a:r>
              <a:rPr lang="ko-KR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급여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57425" y="2878668"/>
            <a:ext cx="469905" cy="2616218"/>
          </a:xfrm>
          <a:prstGeom prst="rect">
            <a:avLst/>
          </a:prstGeom>
          <a:solidFill>
            <a:srgbClr val="FF6600">
              <a:alpha val="26000"/>
            </a:srgbClr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058335" y="5494882"/>
            <a:ext cx="7806266" cy="0"/>
          </a:xfrm>
          <a:prstGeom prst="line">
            <a:avLst/>
          </a:prstGeom>
          <a:ln w="12700" cmpd="sng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7107738" y="2878668"/>
            <a:ext cx="478372" cy="2616218"/>
          </a:xfrm>
          <a:prstGeom prst="rect">
            <a:avLst/>
          </a:prstGeom>
          <a:solidFill>
            <a:srgbClr val="008000">
              <a:alpha val="26000"/>
            </a:srgbClr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" name="Rectangle 25"/>
          <p:cNvSpPr>
            <a:spLocks noChangeArrowheads="1"/>
          </p:cNvSpPr>
          <p:nvPr/>
        </p:nvSpPr>
        <p:spPr bwMode="auto">
          <a:xfrm>
            <a:off x="6472668" y="4007517"/>
            <a:ext cx="613929" cy="359073"/>
          </a:xfrm>
          <a:prstGeom prst="rect">
            <a:avLst/>
          </a:prstGeom>
          <a:noFill/>
          <a:ln w="3175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algn="ctr" latinLnBrk="0">
              <a:lnSpc>
                <a:spcPct val="110000"/>
              </a:lnSpc>
            </a:pPr>
            <a:r>
              <a:rPr lang="ko-KR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생산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31" name="Rectangle 25"/>
          <p:cNvSpPr>
            <a:spLocks noChangeArrowheads="1"/>
          </p:cNvSpPr>
          <p:nvPr/>
        </p:nvSpPr>
        <p:spPr bwMode="auto">
          <a:xfrm>
            <a:off x="7030005" y="3872096"/>
            <a:ext cx="623840" cy="629916"/>
          </a:xfrm>
          <a:prstGeom prst="rect">
            <a:avLst/>
          </a:prstGeom>
          <a:noFill/>
          <a:ln w="3175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algn="ctr" latinLnBrk="0">
              <a:lnSpc>
                <a:spcPct val="110000"/>
              </a:lnSpc>
            </a:pPr>
            <a:r>
              <a:rPr lang="ko-KR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기타</a:t>
            </a:r>
            <a:endParaRPr lang="en-US" altLang="ko-KR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  <a:cs typeface="나눔고딕"/>
            </a:endParaRPr>
          </a:p>
          <a:p>
            <a:pPr algn="ctr" latinLnBrk="0">
              <a:lnSpc>
                <a:spcPct val="110000"/>
              </a:lnSpc>
            </a:pPr>
            <a:r>
              <a:rPr lang="ko-KR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업무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658092" y="2878668"/>
            <a:ext cx="469905" cy="2616218"/>
          </a:xfrm>
          <a:prstGeom prst="rect">
            <a:avLst/>
          </a:prstGeom>
          <a:solidFill>
            <a:srgbClr val="FFFF00">
              <a:alpha val="26000"/>
            </a:srgbClr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" name="Rectangle 33"/>
          <p:cNvSpPr/>
          <p:nvPr/>
        </p:nvSpPr>
        <p:spPr>
          <a:xfrm>
            <a:off x="8208405" y="2878668"/>
            <a:ext cx="478372" cy="2616218"/>
          </a:xfrm>
          <a:prstGeom prst="rect">
            <a:avLst/>
          </a:prstGeom>
          <a:solidFill>
            <a:schemeClr val="bg1">
              <a:alpha val="26000"/>
            </a:schemeClr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" name="Rectangle 25"/>
          <p:cNvSpPr>
            <a:spLocks noChangeArrowheads="1"/>
          </p:cNvSpPr>
          <p:nvPr/>
        </p:nvSpPr>
        <p:spPr bwMode="auto">
          <a:xfrm>
            <a:off x="7573335" y="3465832"/>
            <a:ext cx="613929" cy="1442446"/>
          </a:xfrm>
          <a:prstGeom prst="rect">
            <a:avLst/>
          </a:prstGeom>
          <a:noFill/>
          <a:ln w="3175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algn="ctr" latinLnBrk="0">
              <a:lnSpc>
                <a:spcPct val="110000"/>
              </a:lnSpc>
            </a:pPr>
            <a:r>
              <a:rPr lang="ko-KR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시</a:t>
            </a:r>
            <a:endParaRPr lang="en-US" altLang="ko-KR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  <a:cs typeface="나눔고딕"/>
            </a:endParaRPr>
          </a:p>
          <a:p>
            <a:pPr algn="ctr" latinLnBrk="0">
              <a:lnSpc>
                <a:spcPct val="110000"/>
              </a:lnSpc>
            </a:pPr>
            <a:r>
              <a:rPr lang="ko-KR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스</a:t>
            </a:r>
            <a:endParaRPr lang="en-US" altLang="ko-KR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  <a:cs typeface="나눔고딕"/>
            </a:endParaRPr>
          </a:p>
          <a:p>
            <a:pPr algn="ctr" latinLnBrk="0">
              <a:lnSpc>
                <a:spcPct val="110000"/>
              </a:lnSpc>
            </a:pPr>
            <a:r>
              <a:rPr lang="ko-KR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템</a:t>
            </a:r>
            <a:endParaRPr lang="en-US" altLang="ko-KR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  <a:cs typeface="나눔고딕"/>
            </a:endParaRPr>
          </a:p>
          <a:p>
            <a:pPr algn="ctr" latinLnBrk="0">
              <a:lnSpc>
                <a:spcPct val="110000"/>
              </a:lnSpc>
            </a:pPr>
            <a:r>
              <a:rPr lang="ko-KR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관</a:t>
            </a:r>
            <a:endParaRPr lang="en-US" altLang="ko-KR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  <a:cs typeface="나눔고딕"/>
            </a:endParaRPr>
          </a:p>
          <a:p>
            <a:pPr algn="ctr" latinLnBrk="0">
              <a:lnSpc>
                <a:spcPct val="110000"/>
              </a:lnSpc>
            </a:pPr>
            <a:r>
              <a:rPr lang="ko-KR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리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36" name="Rectangle 25"/>
          <p:cNvSpPr>
            <a:spLocks noChangeArrowheads="1"/>
          </p:cNvSpPr>
          <p:nvPr/>
        </p:nvSpPr>
        <p:spPr bwMode="auto">
          <a:xfrm>
            <a:off x="8130672" y="3601253"/>
            <a:ext cx="623840" cy="1171603"/>
          </a:xfrm>
          <a:prstGeom prst="rect">
            <a:avLst/>
          </a:prstGeom>
          <a:noFill/>
          <a:ln w="3175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algn="ctr" latinLnBrk="0">
              <a:lnSpc>
                <a:spcPct val="110000"/>
              </a:lnSpc>
            </a:pP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S/W</a:t>
            </a:r>
          </a:p>
          <a:p>
            <a:pPr algn="ctr" latinLnBrk="0">
              <a:lnSpc>
                <a:spcPct val="110000"/>
              </a:lnSpc>
            </a:pPr>
            <a:r>
              <a:rPr lang="ko-KR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관</a:t>
            </a:r>
            <a:endParaRPr lang="en-US" altLang="ko-KR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  <a:cs typeface="나눔고딕"/>
            </a:endParaRPr>
          </a:p>
          <a:p>
            <a:pPr algn="ctr" latinLnBrk="0">
              <a:lnSpc>
                <a:spcPct val="110000"/>
              </a:lnSpc>
            </a:pPr>
            <a:r>
              <a:rPr lang="ko-KR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리</a:t>
            </a:r>
            <a:endParaRPr lang="en-US" altLang="ko-KR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  <a:cs typeface="나눔고딕"/>
            </a:endParaRPr>
          </a:p>
          <a:p>
            <a:pPr algn="ctr" latinLnBrk="0">
              <a:lnSpc>
                <a:spcPct val="110000"/>
              </a:lnSpc>
            </a:pPr>
            <a:endParaRPr lang="en-US" altLang="ko-KR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807646" y="4910682"/>
            <a:ext cx="469905" cy="584200"/>
          </a:xfrm>
          <a:prstGeom prst="rect">
            <a:avLst/>
          </a:prstGeom>
          <a:solidFill>
            <a:srgbClr val="3366FF">
              <a:alpha val="21000"/>
            </a:srgbClr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" name="Rectangle 37"/>
          <p:cNvSpPr/>
          <p:nvPr/>
        </p:nvSpPr>
        <p:spPr>
          <a:xfrm>
            <a:off x="1257339" y="3996267"/>
            <a:ext cx="478366" cy="1494378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  <a:alpha val="52000"/>
                </a:schemeClr>
              </a:gs>
              <a:gs pos="35000">
                <a:schemeClr val="dk1">
                  <a:tint val="37000"/>
                  <a:satMod val="300000"/>
                  <a:alpha val="52000"/>
                </a:schemeClr>
              </a:gs>
              <a:gs pos="100000">
                <a:schemeClr val="dk1">
                  <a:tint val="15000"/>
                  <a:satMod val="350000"/>
                  <a:alpha val="52000"/>
                </a:schemeClr>
              </a:gs>
            </a:gsLst>
            <a:lin ang="16200000" scaled="1"/>
            <a:tileRect/>
          </a:gra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25"/>
          <p:cNvSpPr>
            <a:spLocks noChangeArrowheads="1"/>
          </p:cNvSpPr>
          <p:nvPr/>
        </p:nvSpPr>
        <p:spPr bwMode="auto">
          <a:xfrm>
            <a:off x="1109173" y="4507035"/>
            <a:ext cx="694263" cy="35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latinLnBrk="0">
              <a:lnSpc>
                <a:spcPct val="110000"/>
              </a:lnSpc>
            </a:pPr>
            <a:r>
              <a:rPr lang="ko-KR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 회계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40" name="Rectangle 25"/>
          <p:cNvSpPr>
            <a:spLocks noChangeArrowheads="1"/>
          </p:cNvSpPr>
          <p:nvPr/>
        </p:nvSpPr>
        <p:spPr bwMode="auto">
          <a:xfrm>
            <a:off x="1761090" y="4916292"/>
            <a:ext cx="567261" cy="539635"/>
          </a:xfrm>
          <a:prstGeom prst="rect">
            <a:avLst/>
          </a:prstGeom>
          <a:noFill/>
          <a:ln w="3175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algn="ctr" latinLnBrk="0">
              <a:lnSpc>
                <a:spcPct val="90000"/>
              </a:lnSpc>
            </a:pPr>
            <a:r>
              <a:rPr lang="ko-KR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인사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  <a:cs typeface="나눔고딕"/>
            </a:endParaRPr>
          </a:p>
          <a:p>
            <a:pPr algn="ctr" latinLnBrk="0">
              <a:lnSpc>
                <a:spcPct val="90000"/>
              </a:lnSpc>
            </a:pPr>
            <a:r>
              <a:rPr lang="ko-KR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급여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349492" y="5444067"/>
            <a:ext cx="469905" cy="50818"/>
          </a:xfrm>
          <a:prstGeom prst="rect">
            <a:avLst/>
          </a:prstGeom>
          <a:solidFill>
            <a:srgbClr val="FF6600">
              <a:alpha val="26000"/>
            </a:srgbClr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2" name="Rectangle 41"/>
          <p:cNvSpPr/>
          <p:nvPr/>
        </p:nvSpPr>
        <p:spPr>
          <a:xfrm>
            <a:off x="2899805" y="4936082"/>
            <a:ext cx="478372" cy="558804"/>
          </a:xfrm>
          <a:prstGeom prst="rect">
            <a:avLst/>
          </a:prstGeom>
          <a:solidFill>
            <a:srgbClr val="008000">
              <a:alpha val="26000"/>
            </a:srgbClr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3" name="Rectangle 25"/>
          <p:cNvSpPr>
            <a:spLocks noChangeArrowheads="1"/>
          </p:cNvSpPr>
          <p:nvPr/>
        </p:nvSpPr>
        <p:spPr bwMode="auto">
          <a:xfrm>
            <a:off x="2264735" y="4608619"/>
            <a:ext cx="613929" cy="359073"/>
          </a:xfrm>
          <a:prstGeom prst="rect">
            <a:avLst/>
          </a:prstGeom>
          <a:noFill/>
          <a:ln w="3175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algn="ctr" latinLnBrk="0">
              <a:lnSpc>
                <a:spcPct val="110000"/>
              </a:lnSpc>
            </a:pPr>
            <a:r>
              <a:rPr lang="ko-KR" altLang="en-US" sz="1600" b="1" dirty="0" smtClean="0">
                <a:solidFill>
                  <a:srgbClr val="A6A6A6"/>
                </a:solidFill>
                <a:latin typeface="나눔고딕"/>
                <a:ea typeface="나눔고딕"/>
                <a:cs typeface="나눔고딕"/>
              </a:rPr>
              <a:t>생산</a:t>
            </a:r>
            <a:endParaRPr lang="en-US" altLang="ko-KR" sz="1600" b="1" dirty="0">
              <a:solidFill>
                <a:srgbClr val="A6A6A6"/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44" name="Rectangle 25"/>
          <p:cNvSpPr>
            <a:spLocks noChangeArrowheads="1"/>
          </p:cNvSpPr>
          <p:nvPr/>
        </p:nvSpPr>
        <p:spPr bwMode="auto">
          <a:xfrm>
            <a:off x="2822072" y="4896553"/>
            <a:ext cx="623840" cy="629916"/>
          </a:xfrm>
          <a:prstGeom prst="rect">
            <a:avLst/>
          </a:prstGeom>
          <a:noFill/>
          <a:ln w="3175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algn="ctr" latinLnBrk="0">
              <a:lnSpc>
                <a:spcPct val="110000"/>
              </a:lnSpc>
            </a:pPr>
            <a:r>
              <a:rPr lang="ko-KR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기타</a:t>
            </a:r>
            <a:endParaRPr lang="en-US" altLang="ko-KR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  <a:cs typeface="나눔고딕"/>
            </a:endParaRPr>
          </a:p>
          <a:p>
            <a:pPr algn="ctr" latinLnBrk="0">
              <a:lnSpc>
                <a:spcPct val="110000"/>
              </a:lnSpc>
            </a:pPr>
            <a:r>
              <a:rPr lang="ko-KR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업무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450159" y="5449167"/>
            <a:ext cx="469905" cy="45719"/>
          </a:xfrm>
          <a:prstGeom prst="rect">
            <a:avLst/>
          </a:prstGeom>
          <a:solidFill>
            <a:srgbClr val="FFFF00">
              <a:alpha val="26000"/>
            </a:srgbClr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6" name="Rectangle 45"/>
          <p:cNvSpPr/>
          <p:nvPr/>
        </p:nvSpPr>
        <p:spPr>
          <a:xfrm>
            <a:off x="4000472" y="5449166"/>
            <a:ext cx="478372" cy="45719"/>
          </a:xfrm>
          <a:prstGeom prst="rect">
            <a:avLst/>
          </a:prstGeom>
          <a:solidFill>
            <a:schemeClr val="bg1">
              <a:alpha val="26000"/>
            </a:schemeClr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7" name="Rectangle 25"/>
          <p:cNvSpPr>
            <a:spLocks noChangeArrowheads="1"/>
          </p:cNvSpPr>
          <p:nvPr/>
        </p:nvSpPr>
        <p:spPr bwMode="auto">
          <a:xfrm>
            <a:off x="3365402" y="4050055"/>
            <a:ext cx="613929" cy="1442446"/>
          </a:xfrm>
          <a:prstGeom prst="rect">
            <a:avLst/>
          </a:prstGeom>
          <a:noFill/>
          <a:ln w="3175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algn="ctr" latinLnBrk="0">
              <a:lnSpc>
                <a:spcPct val="110000"/>
              </a:lnSpc>
            </a:pPr>
            <a:r>
              <a:rPr lang="ko-KR" altLang="en-US" sz="1600" b="1" dirty="0" smtClean="0">
                <a:solidFill>
                  <a:schemeClr val="bg1">
                    <a:lumMod val="65000"/>
                  </a:schemeClr>
                </a:solidFill>
                <a:latin typeface="나눔고딕"/>
                <a:ea typeface="나눔고딕"/>
                <a:cs typeface="나눔고딕"/>
              </a:rPr>
              <a:t>시</a:t>
            </a:r>
            <a:endParaRPr lang="en-US" altLang="ko-KR" sz="1600" b="1" dirty="0" smtClean="0">
              <a:solidFill>
                <a:schemeClr val="bg1">
                  <a:lumMod val="65000"/>
                </a:schemeClr>
              </a:solidFill>
              <a:latin typeface="나눔고딕"/>
              <a:ea typeface="나눔고딕"/>
              <a:cs typeface="나눔고딕"/>
            </a:endParaRPr>
          </a:p>
          <a:p>
            <a:pPr algn="ctr" latinLnBrk="0">
              <a:lnSpc>
                <a:spcPct val="110000"/>
              </a:lnSpc>
            </a:pPr>
            <a:r>
              <a:rPr lang="ko-KR" altLang="en-US" sz="1600" b="1" dirty="0" smtClean="0">
                <a:solidFill>
                  <a:schemeClr val="bg1">
                    <a:lumMod val="65000"/>
                  </a:schemeClr>
                </a:solidFill>
                <a:latin typeface="나눔고딕"/>
                <a:ea typeface="나눔고딕"/>
                <a:cs typeface="나눔고딕"/>
              </a:rPr>
              <a:t>스</a:t>
            </a:r>
            <a:endParaRPr lang="en-US" altLang="ko-KR" sz="1600" b="1" dirty="0" smtClean="0">
              <a:solidFill>
                <a:schemeClr val="bg1">
                  <a:lumMod val="65000"/>
                </a:schemeClr>
              </a:solidFill>
              <a:latin typeface="나눔고딕"/>
              <a:ea typeface="나눔고딕"/>
              <a:cs typeface="나눔고딕"/>
            </a:endParaRPr>
          </a:p>
          <a:p>
            <a:pPr algn="ctr" latinLnBrk="0">
              <a:lnSpc>
                <a:spcPct val="110000"/>
              </a:lnSpc>
            </a:pPr>
            <a:r>
              <a:rPr lang="ko-KR" altLang="en-US" sz="1600" b="1" dirty="0" smtClean="0">
                <a:solidFill>
                  <a:schemeClr val="bg1">
                    <a:lumMod val="65000"/>
                  </a:schemeClr>
                </a:solidFill>
                <a:latin typeface="나눔고딕"/>
                <a:ea typeface="나눔고딕"/>
                <a:cs typeface="나눔고딕"/>
              </a:rPr>
              <a:t>템</a:t>
            </a:r>
            <a:endParaRPr lang="en-US" altLang="ko-KR" sz="1600" b="1" dirty="0" smtClean="0">
              <a:solidFill>
                <a:schemeClr val="bg1">
                  <a:lumMod val="65000"/>
                </a:schemeClr>
              </a:solidFill>
              <a:latin typeface="나눔고딕"/>
              <a:ea typeface="나눔고딕"/>
              <a:cs typeface="나눔고딕"/>
            </a:endParaRPr>
          </a:p>
          <a:p>
            <a:pPr algn="ctr" latinLnBrk="0">
              <a:lnSpc>
                <a:spcPct val="110000"/>
              </a:lnSpc>
            </a:pPr>
            <a:r>
              <a:rPr lang="ko-KR" altLang="en-US" sz="1600" b="1" dirty="0" smtClean="0">
                <a:solidFill>
                  <a:schemeClr val="bg1">
                    <a:lumMod val="65000"/>
                  </a:schemeClr>
                </a:solidFill>
                <a:latin typeface="나눔고딕"/>
                <a:ea typeface="나눔고딕"/>
                <a:cs typeface="나눔고딕"/>
              </a:rPr>
              <a:t>관</a:t>
            </a:r>
            <a:endParaRPr lang="en-US" altLang="ko-KR" sz="1600" b="1" dirty="0" smtClean="0">
              <a:solidFill>
                <a:schemeClr val="bg1">
                  <a:lumMod val="65000"/>
                </a:schemeClr>
              </a:solidFill>
              <a:latin typeface="나눔고딕"/>
              <a:ea typeface="나눔고딕"/>
              <a:cs typeface="나눔고딕"/>
            </a:endParaRPr>
          </a:p>
          <a:p>
            <a:pPr algn="ctr" latinLnBrk="0">
              <a:lnSpc>
                <a:spcPct val="110000"/>
              </a:lnSpc>
            </a:pPr>
            <a:r>
              <a:rPr lang="ko-KR" altLang="en-US" sz="1600" b="1" dirty="0" smtClean="0">
                <a:solidFill>
                  <a:schemeClr val="bg1">
                    <a:lumMod val="65000"/>
                  </a:schemeClr>
                </a:solidFill>
                <a:latin typeface="나눔고딕"/>
                <a:ea typeface="나눔고딕"/>
                <a:cs typeface="나눔고딕"/>
              </a:rPr>
              <a:t>리</a:t>
            </a:r>
            <a:endParaRPr lang="en-US" altLang="ko-KR" sz="1600" b="1" dirty="0">
              <a:solidFill>
                <a:schemeClr val="bg1">
                  <a:lumMod val="65000"/>
                </a:schemeClr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48" name="Rectangle 25"/>
          <p:cNvSpPr>
            <a:spLocks noChangeArrowheads="1"/>
          </p:cNvSpPr>
          <p:nvPr/>
        </p:nvSpPr>
        <p:spPr bwMode="auto">
          <a:xfrm>
            <a:off x="3922739" y="4312481"/>
            <a:ext cx="623840" cy="1171603"/>
          </a:xfrm>
          <a:prstGeom prst="rect">
            <a:avLst/>
          </a:prstGeom>
          <a:noFill/>
          <a:ln w="3175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algn="ctr" latinLnBrk="0">
              <a:lnSpc>
                <a:spcPct val="110000"/>
              </a:lnSpc>
            </a:pPr>
            <a:r>
              <a:rPr lang="en-US" altLang="ko-KR" sz="1600" b="1" dirty="0" smtClean="0">
                <a:solidFill>
                  <a:schemeClr val="bg1">
                    <a:lumMod val="65000"/>
                  </a:schemeClr>
                </a:solidFill>
                <a:latin typeface="나눔고딕"/>
                <a:ea typeface="나눔고딕"/>
                <a:cs typeface="나눔고딕"/>
              </a:rPr>
              <a:t>S/W</a:t>
            </a:r>
          </a:p>
          <a:p>
            <a:pPr algn="ctr" latinLnBrk="0">
              <a:lnSpc>
                <a:spcPct val="110000"/>
              </a:lnSpc>
            </a:pPr>
            <a:r>
              <a:rPr lang="ko-KR" altLang="en-US" sz="1600" b="1" dirty="0" smtClean="0">
                <a:solidFill>
                  <a:schemeClr val="bg1">
                    <a:lumMod val="65000"/>
                  </a:schemeClr>
                </a:solidFill>
                <a:latin typeface="나눔고딕"/>
                <a:ea typeface="나눔고딕"/>
                <a:cs typeface="나눔고딕"/>
              </a:rPr>
              <a:t>관</a:t>
            </a:r>
            <a:endParaRPr lang="en-US" altLang="ko-KR" sz="1600" b="1" dirty="0" smtClean="0">
              <a:solidFill>
                <a:schemeClr val="bg1">
                  <a:lumMod val="65000"/>
                </a:schemeClr>
              </a:solidFill>
              <a:latin typeface="나눔고딕"/>
              <a:ea typeface="나눔고딕"/>
              <a:cs typeface="나눔고딕"/>
            </a:endParaRPr>
          </a:p>
          <a:p>
            <a:pPr algn="ctr" latinLnBrk="0">
              <a:lnSpc>
                <a:spcPct val="110000"/>
              </a:lnSpc>
            </a:pPr>
            <a:r>
              <a:rPr lang="ko-KR" altLang="en-US" sz="1600" b="1" dirty="0" smtClean="0">
                <a:solidFill>
                  <a:schemeClr val="bg1">
                    <a:lumMod val="65000"/>
                  </a:schemeClr>
                </a:solidFill>
                <a:latin typeface="나눔고딕"/>
                <a:ea typeface="나눔고딕"/>
                <a:cs typeface="나눔고딕"/>
              </a:rPr>
              <a:t>리</a:t>
            </a:r>
            <a:endParaRPr lang="en-US" altLang="ko-KR" sz="1600" b="1" dirty="0" smtClean="0">
              <a:solidFill>
                <a:schemeClr val="bg1">
                  <a:lumMod val="65000"/>
                </a:schemeClr>
              </a:solidFill>
              <a:latin typeface="나눔고딕"/>
              <a:ea typeface="나눔고딕"/>
              <a:cs typeface="나눔고딕"/>
            </a:endParaRPr>
          </a:p>
          <a:p>
            <a:pPr algn="ctr" latinLnBrk="0">
              <a:lnSpc>
                <a:spcPct val="110000"/>
              </a:lnSpc>
            </a:pPr>
            <a:endParaRPr lang="en-US" altLang="ko-KR" sz="1600" b="1" dirty="0" smtClean="0">
              <a:solidFill>
                <a:schemeClr val="bg1">
                  <a:lumMod val="65000"/>
                </a:schemeClr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53949" y="2084484"/>
            <a:ext cx="4665836" cy="3676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2550" indent="-82550" algn="ctr">
              <a:lnSpc>
                <a:spcPts val="2000"/>
              </a:lnSpc>
              <a:spcBef>
                <a:spcPts val="0"/>
              </a:spcBef>
              <a:buFontTx/>
              <a:buNone/>
            </a:pPr>
            <a:r>
              <a:rPr lang="ko-KR" altLang="en-US" sz="2400" b="1" dirty="0">
                <a:latin typeface="나눔고딕"/>
                <a:ea typeface="나눔고딕"/>
                <a:cs typeface="나눔고딕"/>
              </a:rPr>
              <a:t>업무 분야별 경력 및 수행능력 비교</a:t>
            </a:r>
          </a:p>
        </p:txBody>
      </p:sp>
    </p:spTree>
    <p:extLst>
      <p:ext uri="{BB962C8B-B14F-4D97-AF65-F5344CB8AC3E}">
        <p14:creationId xmlns:p14="http://schemas.microsoft.com/office/powerpoint/2010/main" val="1531567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451"/>
          <p:cNvSpPr>
            <a:spLocks noChangeArrowheads="1"/>
          </p:cNvSpPr>
          <p:nvPr/>
        </p:nvSpPr>
        <p:spPr bwMode="auto">
          <a:xfrm>
            <a:off x="6505575" y="-830262"/>
            <a:ext cx="151288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 anchor="ctr"/>
          <a:lstStyle/>
          <a:p>
            <a:pPr marL="284163" indent="-284163" algn="ctr">
              <a:lnSpc>
                <a:spcPct val="125000"/>
              </a:lnSpc>
            </a:pPr>
            <a:endParaRPr lang="ko-KR" sz="1200" b="1">
              <a:latin typeface="나눔고딕"/>
              <a:ea typeface="나눔고딕"/>
              <a:cs typeface="나눔고딕"/>
            </a:endParaRPr>
          </a:p>
        </p:txBody>
      </p:sp>
      <p:sp>
        <p:nvSpPr>
          <p:cNvPr id="24" name="Rectangle 13"/>
          <p:cNvSpPr txBox="1">
            <a:spLocks noChangeArrowheads="1"/>
          </p:cNvSpPr>
          <p:nvPr/>
        </p:nvSpPr>
        <p:spPr>
          <a:xfrm>
            <a:off x="0" y="0"/>
            <a:ext cx="7565552" cy="447553"/>
          </a:xfrm>
          <a:prstGeom prst="rect">
            <a:avLst/>
          </a:prstGeom>
        </p:spPr>
        <p:txBody>
          <a:bodyPr/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맑은 고딕" charset="0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charset="0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charset="0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charset="0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charset="0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l" defTabSz="806450" eaLnBrk="1" hangingPunct="1">
              <a:defRPr/>
            </a:pP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/>
                <a:ea typeface="나눔고딕"/>
                <a:cs typeface="나눔고딕"/>
              </a:rPr>
              <a:t>IT 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/>
                <a:ea typeface="나눔고딕"/>
                <a:cs typeface="나눔고딕"/>
              </a:rPr>
              <a:t>경쟁력 확보 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/>
                <a:ea typeface="나눔고딕"/>
                <a:cs typeface="나눔고딕"/>
              </a:rPr>
              <a:t>-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/>
                <a:ea typeface="나눔고딕"/>
                <a:cs typeface="나눔고딕"/>
              </a:rPr>
              <a:t> 기술력</a:t>
            </a: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7663030" y="76748"/>
            <a:ext cx="2242970" cy="3231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latinLnBrk="0">
              <a:lnSpc>
                <a:spcPct val="13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kumimoji="0"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기대효과</a:t>
            </a:r>
            <a:endParaRPr kumimoji="0"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27" name="Text Box 76"/>
          <p:cNvSpPr txBox="1">
            <a:spLocks noChangeArrowheads="1"/>
          </p:cNvSpPr>
          <p:nvPr/>
        </p:nvSpPr>
        <p:spPr bwMode="auto">
          <a:xfrm>
            <a:off x="225093" y="536071"/>
            <a:ext cx="9359900" cy="11028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/>
                <a:ea typeface="나눔고딕"/>
                <a:cs typeface="나눔고딕"/>
              </a:rPr>
              <a:t>IT 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/>
                <a:ea typeface="나눔고딕"/>
                <a:cs typeface="나눔고딕"/>
              </a:rPr>
              <a:t>분야의 경우 </a:t>
            </a:r>
            <a:r>
              <a:rPr lang="ko-KR" altLang="en-US" sz="2000" b="1" dirty="0" smtClean="0">
                <a:solidFill>
                  <a:srgbClr val="FF0000"/>
                </a:solidFill>
                <a:latin typeface="나눔고딕"/>
                <a:ea typeface="나눔고딕"/>
                <a:cs typeface="나눔고딕"/>
              </a:rPr>
              <a:t>한명의 개발자가 다양한 프로그래밍언어를 모두 습득하기가 어려우며</a:t>
            </a:r>
            <a:r>
              <a:rPr lang="en-US" altLang="ko-KR" sz="2000" b="1" dirty="0" smtClean="0">
                <a:solidFill>
                  <a:srgbClr val="FF0000"/>
                </a:solidFill>
                <a:latin typeface="나눔고딕"/>
                <a:ea typeface="나눔고딕"/>
                <a:cs typeface="나눔고딕"/>
              </a:rPr>
              <a:t>,</a:t>
            </a:r>
            <a:r>
              <a:rPr lang="ko-KR" altLang="en-US" sz="2000" b="1" dirty="0" smtClean="0">
                <a:solidFill>
                  <a:srgbClr val="FF0000"/>
                </a:solidFill>
                <a:latin typeface="나눔고딕"/>
                <a:ea typeface="나눔고딕"/>
                <a:cs typeface="나눔고딕"/>
              </a:rPr>
              <a:t> 또한 다양한 분야의 </a:t>
            </a:r>
            <a:r>
              <a:rPr lang="en-US" altLang="ko-KR" sz="2000" b="1" dirty="0" smtClean="0">
                <a:solidFill>
                  <a:srgbClr val="FF0000"/>
                </a:solidFill>
                <a:latin typeface="나눔고딕"/>
                <a:ea typeface="나눔고딕"/>
                <a:cs typeface="나눔고딕"/>
              </a:rPr>
              <a:t>IT</a:t>
            </a:r>
            <a:r>
              <a:rPr lang="ko-KR" altLang="en-US" sz="2000" b="1" dirty="0" smtClean="0">
                <a:solidFill>
                  <a:srgbClr val="FF0000"/>
                </a:solidFill>
                <a:latin typeface="나눔고딕"/>
                <a:ea typeface="나눔고딕"/>
                <a:cs typeface="나눔고딕"/>
              </a:rPr>
              <a:t> 기술력을 습득하기 불가능한 실정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/>
                <a:ea typeface="나눔고딕"/>
                <a:cs typeface="나눔고딕"/>
              </a:rPr>
              <a:t>입니다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/>
                <a:ea typeface="나눔고딕"/>
                <a:cs typeface="나눔고딕"/>
              </a:rPr>
              <a:t>.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/>
                <a:ea typeface="나눔고딕"/>
                <a:cs typeface="나눔고딕"/>
              </a:rPr>
              <a:t>  제안 서비스의 경우 </a:t>
            </a:r>
            <a:r>
              <a:rPr lang="ko-KR" altLang="en-US" sz="2000" b="1" dirty="0" smtClean="0">
                <a:solidFill>
                  <a:srgbClr val="3366FF"/>
                </a:solidFill>
                <a:latin typeface="나눔고딕"/>
                <a:ea typeface="나눔고딕"/>
                <a:cs typeface="나눔고딕"/>
              </a:rPr>
              <a:t>기술분야별 전문가에 의한 기술력을 바탕으로 제반 서비스가 제공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/>
                <a:ea typeface="나눔고딕"/>
                <a:cs typeface="나눔고딕"/>
              </a:rPr>
              <a:t> 됩니다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/>
                <a:ea typeface="나눔고딕"/>
                <a:cs typeface="나눔고딕"/>
              </a:rPr>
              <a:t>.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/>
                <a:ea typeface="나눔고딕"/>
                <a:cs typeface="나눔고딕"/>
              </a:rPr>
              <a:t>   </a:t>
            </a:r>
            <a:endParaRPr lang="en-US" altLang="ko-KR" sz="2000" b="1" dirty="0">
              <a:solidFill>
                <a:schemeClr val="tx1">
                  <a:lumMod val="65000"/>
                  <a:lumOff val="35000"/>
                </a:schemeClr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44121" y="5532263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latin typeface="나눔고딕"/>
                <a:ea typeface="나눔고딕"/>
                <a:cs typeface="나눔고딕"/>
              </a:rPr>
              <a:t>직접고용</a:t>
            </a:r>
            <a:endParaRPr lang="en-US" altLang="ko-KR" sz="2000" b="1" dirty="0" smtClean="0">
              <a:latin typeface="나눔고딕"/>
              <a:ea typeface="나눔고딕"/>
              <a:cs typeface="나눔고딕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71481" y="5532264"/>
            <a:ext cx="2585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rgbClr val="3366FF"/>
                </a:solidFill>
                <a:latin typeface="나눔고딕"/>
                <a:ea typeface="나눔고딕"/>
                <a:cs typeface="나눔고딕"/>
              </a:rPr>
              <a:t>제안서비스</a:t>
            </a:r>
            <a:endParaRPr lang="en-US" altLang="ko-KR" sz="2000" b="1" dirty="0" smtClean="0">
              <a:solidFill>
                <a:srgbClr val="3366FF"/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07112" y="2878667"/>
            <a:ext cx="469905" cy="2616215"/>
          </a:xfrm>
          <a:prstGeom prst="rect">
            <a:avLst/>
          </a:prstGeom>
          <a:solidFill>
            <a:srgbClr val="3366FF">
              <a:alpha val="21000"/>
            </a:srgbClr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" name="Rectangle 20"/>
          <p:cNvSpPr/>
          <p:nvPr/>
        </p:nvSpPr>
        <p:spPr>
          <a:xfrm>
            <a:off x="5456805" y="2877969"/>
            <a:ext cx="478366" cy="2612677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  <a:alpha val="52000"/>
                </a:schemeClr>
              </a:gs>
              <a:gs pos="35000">
                <a:schemeClr val="dk1">
                  <a:tint val="37000"/>
                  <a:satMod val="300000"/>
                  <a:alpha val="52000"/>
                </a:schemeClr>
              </a:gs>
              <a:gs pos="100000">
                <a:schemeClr val="dk1">
                  <a:tint val="15000"/>
                  <a:satMod val="350000"/>
                  <a:alpha val="52000"/>
                </a:schemeClr>
              </a:gs>
            </a:gsLst>
            <a:lin ang="16200000" scaled="1"/>
            <a:tileRect/>
          </a:gra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5325573" y="4015978"/>
            <a:ext cx="694263" cy="35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latinLnBrk="0">
              <a:lnSpc>
                <a:spcPct val="110000"/>
              </a:lnSpc>
            </a:pPr>
            <a:r>
              <a:rPr lang="ko-KR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 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RPG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23" name="Rectangle 25"/>
          <p:cNvSpPr>
            <a:spLocks noChangeArrowheads="1"/>
          </p:cNvSpPr>
          <p:nvPr/>
        </p:nvSpPr>
        <p:spPr bwMode="auto">
          <a:xfrm>
            <a:off x="5943623" y="4053432"/>
            <a:ext cx="567261" cy="318036"/>
          </a:xfrm>
          <a:prstGeom prst="rect">
            <a:avLst/>
          </a:prstGeom>
          <a:noFill/>
          <a:ln w="3175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algn="ctr" latinLnBrk="0">
              <a:lnSpc>
                <a:spcPct val="90000"/>
              </a:lnSpc>
            </a:pP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C/S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48958" y="2878668"/>
            <a:ext cx="469905" cy="2616218"/>
          </a:xfrm>
          <a:prstGeom prst="rect">
            <a:avLst/>
          </a:prstGeom>
          <a:solidFill>
            <a:srgbClr val="FF6600">
              <a:alpha val="26000"/>
            </a:srgbClr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049868" y="5494882"/>
            <a:ext cx="7806266" cy="0"/>
          </a:xfrm>
          <a:prstGeom prst="line">
            <a:avLst/>
          </a:prstGeom>
          <a:ln w="12700" cmpd="sng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7099271" y="2878668"/>
            <a:ext cx="478372" cy="2616218"/>
          </a:xfrm>
          <a:prstGeom prst="rect">
            <a:avLst/>
          </a:prstGeom>
          <a:solidFill>
            <a:srgbClr val="008000">
              <a:alpha val="26000"/>
            </a:srgbClr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" name="Rectangle 25"/>
          <p:cNvSpPr>
            <a:spLocks noChangeArrowheads="1"/>
          </p:cNvSpPr>
          <p:nvPr/>
        </p:nvSpPr>
        <p:spPr bwMode="auto">
          <a:xfrm>
            <a:off x="6438800" y="4007517"/>
            <a:ext cx="690132" cy="359073"/>
          </a:xfrm>
          <a:prstGeom prst="rect">
            <a:avLst/>
          </a:prstGeom>
          <a:noFill/>
          <a:ln w="3175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algn="ctr" latinLnBrk="0">
              <a:lnSpc>
                <a:spcPct val="110000"/>
              </a:lnSpc>
            </a:pP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JAVA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31" name="Rectangle 25"/>
          <p:cNvSpPr>
            <a:spLocks noChangeArrowheads="1"/>
          </p:cNvSpPr>
          <p:nvPr/>
        </p:nvSpPr>
        <p:spPr bwMode="auto">
          <a:xfrm>
            <a:off x="7021538" y="3872096"/>
            <a:ext cx="623840" cy="629916"/>
          </a:xfrm>
          <a:prstGeom prst="rect">
            <a:avLst/>
          </a:prstGeom>
          <a:noFill/>
          <a:ln w="3175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algn="ctr" latinLnBrk="0">
              <a:lnSpc>
                <a:spcPct val="110000"/>
              </a:lnSpc>
            </a:pPr>
            <a:r>
              <a:rPr lang="ko-KR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서버</a:t>
            </a:r>
            <a:endParaRPr lang="en-US" altLang="ko-KR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  <a:cs typeface="나눔고딕"/>
            </a:endParaRPr>
          </a:p>
          <a:p>
            <a:pPr algn="ctr" latinLnBrk="0">
              <a:lnSpc>
                <a:spcPct val="110000"/>
              </a:lnSpc>
            </a:pPr>
            <a:r>
              <a:rPr lang="ko-KR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운영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649625" y="2878668"/>
            <a:ext cx="469905" cy="2616218"/>
          </a:xfrm>
          <a:prstGeom prst="rect">
            <a:avLst/>
          </a:prstGeom>
          <a:solidFill>
            <a:srgbClr val="FFFF00">
              <a:alpha val="26000"/>
            </a:srgbClr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" name="Rectangle 33"/>
          <p:cNvSpPr/>
          <p:nvPr/>
        </p:nvSpPr>
        <p:spPr>
          <a:xfrm>
            <a:off x="8199938" y="2878668"/>
            <a:ext cx="478372" cy="2616218"/>
          </a:xfrm>
          <a:prstGeom prst="rect">
            <a:avLst/>
          </a:prstGeom>
          <a:solidFill>
            <a:schemeClr val="bg1">
              <a:alpha val="26000"/>
            </a:schemeClr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" name="Rectangle 25"/>
          <p:cNvSpPr>
            <a:spLocks noChangeArrowheads="1"/>
          </p:cNvSpPr>
          <p:nvPr/>
        </p:nvSpPr>
        <p:spPr bwMode="auto">
          <a:xfrm>
            <a:off x="7564868" y="3330412"/>
            <a:ext cx="613929" cy="1713289"/>
          </a:xfrm>
          <a:prstGeom prst="rect">
            <a:avLst/>
          </a:prstGeom>
          <a:noFill/>
          <a:ln w="3175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algn="ctr" latinLnBrk="0">
              <a:lnSpc>
                <a:spcPct val="110000"/>
              </a:lnSpc>
            </a:pP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IT</a:t>
            </a:r>
          </a:p>
          <a:p>
            <a:pPr algn="ctr" latinLnBrk="0">
              <a:lnSpc>
                <a:spcPct val="110000"/>
              </a:lnSpc>
            </a:pPr>
            <a:r>
              <a:rPr lang="ko-KR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솔</a:t>
            </a:r>
            <a:endParaRPr lang="en-US" altLang="ko-KR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  <a:cs typeface="나눔고딕"/>
            </a:endParaRPr>
          </a:p>
          <a:p>
            <a:pPr algn="ctr" latinLnBrk="0">
              <a:lnSpc>
                <a:spcPct val="110000"/>
              </a:lnSpc>
            </a:pPr>
            <a:r>
              <a:rPr lang="ko-KR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루</a:t>
            </a:r>
            <a:endParaRPr lang="en-US" altLang="ko-KR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  <a:cs typeface="나눔고딕"/>
            </a:endParaRPr>
          </a:p>
          <a:p>
            <a:pPr algn="ctr" latinLnBrk="0">
              <a:lnSpc>
                <a:spcPct val="110000"/>
              </a:lnSpc>
            </a:pPr>
            <a:r>
              <a:rPr lang="ko-KR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션</a:t>
            </a:r>
            <a:endParaRPr lang="en-US" altLang="ko-KR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  <a:cs typeface="나눔고딕"/>
            </a:endParaRPr>
          </a:p>
          <a:p>
            <a:pPr algn="ctr" latinLnBrk="0">
              <a:lnSpc>
                <a:spcPct val="110000"/>
              </a:lnSpc>
            </a:pPr>
            <a:r>
              <a:rPr lang="ko-KR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설</a:t>
            </a:r>
            <a:endParaRPr lang="en-US" altLang="ko-KR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  <a:cs typeface="나눔고딕"/>
            </a:endParaRPr>
          </a:p>
          <a:p>
            <a:pPr algn="ctr" latinLnBrk="0">
              <a:lnSpc>
                <a:spcPct val="110000"/>
              </a:lnSpc>
            </a:pPr>
            <a:r>
              <a:rPr lang="ko-KR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계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36" name="Rectangle 25"/>
          <p:cNvSpPr>
            <a:spLocks noChangeArrowheads="1"/>
          </p:cNvSpPr>
          <p:nvPr/>
        </p:nvSpPr>
        <p:spPr bwMode="auto">
          <a:xfrm>
            <a:off x="8122205" y="3465833"/>
            <a:ext cx="623840" cy="1442446"/>
          </a:xfrm>
          <a:prstGeom prst="rect">
            <a:avLst/>
          </a:prstGeom>
          <a:noFill/>
          <a:ln w="3175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algn="ctr" latinLnBrk="0">
              <a:lnSpc>
                <a:spcPct val="110000"/>
              </a:lnSpc>
            </a:pP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IT</a:t>
            </a:r>
          </a:p>
          <a:p>
            <a:pPr algn="ctr" latinLnBrk="0">
              <a:lnSpc>
                <a:spcPct val="110000"/>
              </a:lnSpc>
            </a:pPr>
            <a:r>
              <a:rPr lang="ko-KR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전</a:t>
            </a:r>
            <a:endParaRPr lang="en-US" altLang="ko-KR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  <a:cs typeface="나눔고딕"/>
            </a:endParaRPr>
          </a:p>
          <a:p>
            <a:pPr algn="ctr" latinLnBrk="0">
              <a:lnSpc>
                <a:spcPct val="110000"/>
              </a:lnSpc>
            </a:pPr>
            <a:r>
              <a:rPr lang="ko-KR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략</a:t>
            </a:r>
            <a:endParaRPr lang="en-US" altLang="ko-KR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  <a:cs typeface="나눔고딕"/>
            </a:endParaRPr>
          </a:p>
          <a:p>
            <a:pPr algn="ctr" latinLnBrk="0">
              <a:lnSpc>
                <a:spcPct val="110000"/>
              </a:lnSpc>
            </a:pPr>
            <a:r>
              <a:rPr lang="ko-KR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수</a:t>
            </a:r>
            <a:endParaRPr lang="en-US" altLang="ko-KR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  <a:cs typeface="나눔고딕"/>
            </a:endParaRPr>
          </a:p>
          <a:p>
            <a:pPr algn="ctr" latinLnBrk="0">
              <a:lnSpc>
                <a:spcPct val="110000"/>
              </a:lnSpc>
            </a:pPr>
            <a:r>
              <a:rPr lang="ko-KR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립</a:t>
            </a:r>
            <a:endParaRPr lang="en-US" altLang="ko-KR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799179" y="5156200"/>
            <a:ext cx="469905" cy="338682"/>
          </a:xfrm>
          <a:prstGeom prst="rect">
            <a:avLst/>
          </a:prstGeom>
          <a:solidFill>
            <a:srgbClr val="3366FF">
              <a:alpha val="21000"/>
            </a:srgbClr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" name="Rectangle 37"/>
          <p:cNvSpPr/>
          <p:nvPr/>
        </p:nvSpPr>
        <p:spPr>
          <a:xfrm>
            <a:off x="1248872" y="4512733"/>
            <a:ext cx="478366" cy="977912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  <a:alpha val="52000"/>
                </a:schemeClr>
              </a:gs>
              <a:gs pos="35000">
                <a:schemeClr val="dk1">
                  <a:tint val="37000"/>
                  <a:satMod val="300000"/>
                  <a:alpha val="52000"/>
                </a:schemeClr>
              </a:gs>
              <a:gs pos="100000">
                <a:schemeClr val="dk1">
                  <a:tint val="15000"/>
                  <a:satMod val="350000"/>
                  <a:alpha val="52000"/>
                </a:schemeClr>
              </a:gs>
            </a:gsLst>
            <a:lin ang="16200000" scaled="1"/>
            <a:tileRect/>
          </a:gra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25"/>
          <p:cNvSpPr>
            <a:spLocks noChangeArrowheads="1"/>
          </p:cNvSpPr>
          <p:nvPr/>
        </p:nvSpPr>
        <p:spPr bwMode="auto">
          <a:xfrm>
            <a:off x="1117639" y="4761035"/>
            <a:ext cx="694263" cy="35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latinLnBrk="0">
              <a:lnSpc>
                <a:spcPct val="110000"/>
              </a:lnSpc>
            </a:pPr>
            <a:r>
              <a:rPr lang="ko-KR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 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RPG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40" name="Rectangle 25"/>
          <p:cNvSpPr>
            <a:spLocks noChangeArrowheads="1"/>
          </p:cNvSpPr>
          <p:nvPr/>
        </p:nvSpPr>
        <p:spPr bwMode="auto">
          <a:xfrm>
            <a:off x="1744156" y="5162563"/>
            <a:ext cx="567261" cy="318036"/>
          </a:xfrm>
          <a:prstGeom prst="rect">
            <a:avLst/>
          </a:prstGeom>
          <a:noFill/>
          <a:ln w="3175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algn="ctr" latinLnBrk="0">
              <a:lnSpc>
                <a:spcPct val="90000"/>
              </a:lnSpc>
            </a:pP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C/S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341025" y="5444067"/>
            <a:ext cx="469905" cy="50818"/>
          </a:xfrm>
          <a:prstGeom prst="rect">
            <a:avLst/>
          </a:prstGeom>
          <a:solidFill>
            <a:srgbClr val="FF6600">
              <a:alpha val="26000"/>
            </a:srgbClr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2" name="Rectangle 41"/>
          <p:cNvSpPr/>
          <p:nvPr/>
        </p:nvSpPr>
        <p:spPr>
          <a:xfrm>
            <a:off x="2891338" y="4936082"/>
            <a:ext cx="478372" cy="558804"/>
          </a:xfrm>
          <a:prstGeom prst="rect">
            <a:avLst/>
          </a:prstGeom>
          <a:solidFill>
            <a:srgbClr val="008000">
              <a:alpha val="26000"/>
            </a:srgbClr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3" name="Rectangle 25"/>
          <p:cNvSpPr>
            <a:spLocks noChangeArrowheads="1"/>
          </p:cNvSpPr>
          <p:nvPr/>
        </p:nvSpPr>
        <p:spPr bwMode="auto">
          <a:xfrm>
            <a:off x="2247802" y="5031953"/>
            <a:ext cx="681665" cy="359073"/>
          </a:xfrm>
          <a:prstGeom prst="rect">
            <a:avLst/>
          </a:prstGeom>
          <a:noFill/>
          <a:ln w="3175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algn="ctr" latinLnBrk="0">
              <a:lnSpc>
                <a:spcPct val="110000"/>
              </a:lnSpc>
            </a:pPr>
            <a:r>
              <a:rPr lang="en-US" altLang="ko-KR" sz="1600" b="1" dirty="0" smtClean="0">
                <a:solidFill>
                  <a:srgbClr val="A6A6A6"/>
                </a:solidFill>
                <a:latin typeface="나눔고딕"/>
                <a:ea typeface="나눔고딕"/>
                <a:cs typeface="나눔고딕"/>
              </a:rPr>
              <a:t>JAVA</a:t>
            </a:r>
            <a:endParaRPr lang="en-US" altLang="ko-KR" sz="1600" b="1" dirty="0">
              <a:solidFill>
                <a:srgbClr val="A6A6A6"/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44" name="Rectangle 25"/>
          <p:cNvSpPr>
            <a:spLocks noChangeArrowheads="1"/>
          </p:cNvSpPr>
          <p:nvPr/>
        </p:nvSpPr>
        <p:spPr bwMode="auto">
          <a:xfrm>
            <a:off x="2813605" y="4896553"/>
            <a:ext cx="623840" cy="629916"/>
          </a:xfrm>
          <a:prstGeom prst="rect">
            <a:avLst/>
          </a:prstGeom>
          <a:noFill/>
          <a:ln w="3175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algn="ctr" latinLnBrk="0">
              <a:lnSpc>
                <a:spcPct val="110000"/>
              </a:lnSpc>
            </a:pPr>
            <a:r>
              <a:rPr lang="ko-KR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서버</a:t>
            </a:r>
            <a:endParaRPr lang="en-US" altLang="ko-KR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  <a:cs typeface="나눔고딕"/>
            </a:endParaRPr>
          </a:p>
          <a:p>
            <a:pPr algn="ctr" latinLnBrk="0">
              <a:lnSpc>
                <a:spcPct val="110000"/>
              </a:lnSpc>
            </a:pPr>
            <a:r>
              <a:rPr lang="ko-KR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운영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441692" y="5449167"/>
            <a:ext cx="469905" cy="45719"/>
          </a:xfrm>
          <a:prstGeom prst="rect">
            <a:avLst/>
          </a:prstGeom>
          <a:solidFill>
            <a:srgbClr val="FFFF00">
              <a:alpha val="26000"/>
            </a:srgbClr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6" name="Rectangle 45"/>
          <p:cNvSpPr/>
          <p:nvPr/>
        </p:nvSpPr>
        <p:spPr>
          <a:xfrm>
            <a:off x="3992005" y="5449166"/>
            <a:ext cx="478372" cy="45719"/>
          </a:xfrm>
          <a:prstGeom prst="rect">
            <a:avLst/>
          </a:prstGeom>
          <a:solidFill>
            <a:schemeClr val="bg1">
              <a:alpha val="26000"/>
            </a:schemeClr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7" name="Rectangle 25"/>
          <p:cNvSpPr>
            <a:spLocks noChangeArrowheads="1"/>
          </p:cNvSpPr>
          <p:nvPr/>
        </p:nvSpPr>
        <p:spPr bwMode="auto">
          <a:xfrm>
            <a:off x="3356935" y="3677559"/>
            <a:ext cx="613929" cy="1713289"/>
          </a:xfrm>
          <a:prstGeom prst="rect">
            <a:avLst/>
          </a:prstGeom>
          <a:noFill/>
          <a:ln w="3175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algn="ctr" latinLnBrk="0">
              <a:lnSpc>
                <a:spcPct val="110000"/>
              </a:lnSpc>
            </a:pPr>
            <a:r>
              <a:rPr lang="en-US" altLang="ko-KR" sz="1600" b="1" dirty="0" smtClean="0">
                <a:solidFill>
                  <a:schemeClr val="bg1">
                    <a:lumMod val="65000"/>
                  </a:schemeClr>
                </a:solidFill>
                <a:latin typeface="나눔고딕"/>
                <a:ea typeface="나눔고딕"/>
                <a:cs typeface="나눔고딕"/>
              </a:rPr>
              <a:t>IT</a:t>
            </a:r>
          </a:p>
          <a:p>
            <a:pPr algn="ctr" latinLnBrk="0">
              <a:lnSpc>
                <a:spcPct val="110000"/>
              </a:lnSpc>
            </a:pPr>
            <a:r>
              <a:rPr lang="ko-KR" altLang="en-US" sz="1600" b="1" dirty="0" smtClean="0">
                <a:solidFill>
                  <a:schemeClr val="bg1">
                    <a:lumMod val="65000"/>
                  </a:schemeClr>
                </a:solidFill>
                <a:latin typeface="나눔고딕"/>
                <a:ea typeface="나눔고딕"/>
                <a:cs typeface="나눔고딕"/>
              </a:rPr>
              <a:t>솔</a:t>
            </a:r>
            <a:endParaRPr lang="en-US" altLang="ko-KR" sz="1600" b="1" dirty="0" smtClean="0">
              <a:solidFill>
                <a:schemeClr val="bg1">
                  <a:lumMod val="65000"/>
                </a:schemeClr>
              </a:solidFill>
              <a:latin typeface="나눔고딕"/>
              <a:ea typeface="나눔고딕"/>
              <a:cs typeface="나눔고딕"/>
            </a:endParaRPr>
          </a:p>
          <a:p>
            <a:pPr algn="ctr" latinLnBrk="0">
              <a:lnSpc>
                <a:spcPct val="110000"/>
              </a:lnSpc>
            </a:pPr>
            <a:r>
              <a:rPr lang="ko-KR" altLang="en-US" sz="1600" b="1" dirty="0" smtClean="0">
                <a:solidFill>
                  <a:schemeClr val="bg1">
                    <a:lumMod val="65000"/>
                  </a:schemeClr>
                </a:solidFill>
                <a:latin typeface="나눔고딕"/>
                <a:ea typeface="나눔고딕"/>
                <a:cs typeface="나눔고딕"/>
              </a:rPr>
              <a:t>루</a:t>
            </a:r>
            <a:endParaRPr lang="en-US" altLang="ko-KR" sz="1600" b="1" dirty="0" smtClean="0">
              <a:solidFill>
                <a:schemeClr val="bg1">
                  <a:lumMod val="65000"/>
                </a:schemeClr>
              </a:solidFill>
              <a:latin typeface="나눔고딕"/>
              <a:ea typeface="나눔고딕"/>
              <a:cs typeface="나눔고딕"/>
            </a:endParaRPr>
          </a:p>
          <a:p>
            <a:pPr algn="ctr" latinLnBrk="0">
              <a:lnSpc>
                <a:spcPct val="110000"/>
              </a:lnSpc>
            </a:pPr>
            <a:r>
              <a:rPr lang="ko-KR" altLang="en-US" sz="1600" b="1" dirty="0" smtClean="0">
                <a:solidFill>
                  <a:schemeClr val="bg1">
                    <a:lumMod val="65000"/>
                  </a:schemeClr>
                </a:solidFill>
                <a:latin typeface="나눔고딕"/>
                <a:ea typeface="나눔고딕"/>
                <a:cs typeface="나눔고딕"/>
              </a:rPr>
              <a:t>션</a:t>
            </a:r>
            <a:endParaRPr lang="en-US" altLang="ko-KR" sz="1600" b="1" dirty="0" smtClean="0">
              <a:solidFill>
                <a:schemeClr val="bg1">
                  <a:lumMod val="65000"/>
                </a:schemeClr>
              </a:solidFill>
              <a:latin typeface="나눔고딕"/>
              <a:ea typeface="나눔고딕"/>
              <a:cs typeface="나눔고딕"/>
            </a:endParaRPr>
          </a:p>
          <a:p>
            <a:pPr algn="ctr" latinLnBrk="0">
              <a:lnSpc>
                <a:spcPct val="110000"/>
              </a:lnSpc>
            </a:pPr>
            <a:r>
              <a:rPr lang="ko-KR" altLang="en-US" sz="1600" b="1" dirty="0" smtClean="0">
                <a:solidFill>
                  <a:schemeClr val="bg1">
                    <a:lumMod val="65000"/>
                  </a:schemeClr>
                </a:solidFill>
                <a:latin typeface="나눔고딕"/>
                <a:ea typeface="나눔고딕"/>
                <a:cs typeface="나눔고딕"/>
              </a:rPr>
              <a:t>설</a:t>
            </a:r>
            <a:endParaRPr lang="en-US" altLang="ko-KR" sz="1600" b="1" dirty="0" smtClean="0">
              <a:solidFill>
                <a:schemeClr val="bg1">
                  <a:lumMod val="65000"/>
                </a:schemeClr>
              </a:solidFill>
              <a:latin typeface="나눔고딕"/>
              <a:ea typeface="나눔고딕"/>
              <a:cs typeface="나눔고딕"/>
            </a:endParaRPr>
          </a:p>
          <a:p>
            <a:pPr algn="ctr" latinLnBrk="0">
              <a:lnSpc>
                <a:spcPct val="110000"/>
              </a:lnSpc>
            </a:pPr>
            <a:r>
              <a:rPr lang="ko-KR" altLang="en-US" sz="1600" b="1" dirty="0" smtClean="0">
                <a:solidFill>
                  <a:schemeClr val="bg1">
                    <a:lumMod val="65000"/>
                  </a:schemeClr>
                </a:solidFill>
                <a:latin typeface="나눔고딕"/>
                <a:ea typeface="나눔고딕"/>
                <a:cs typeface="나눔고딕"/>
              </a:rPr>
              <a:t>계</a:t>
            </a:r>
            <a:endParaRPr lang="en-US" altLang="ko-KR" sz="1600" b="1" dirty="0">
              <a:solidFill>
                <a:schemeClr val="bg1">
                  <a:lumMod val="65000"/>
                </a:schemeClr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48" name="Rectangle 25"/>
          <p:cNvSpPr>
            <a:spLocks noChangeArrowheads="1"/>
          </p:cNvSpPr>
          <p:nvPr/>
        </p:nvSpPr>
        <p:spPr bwMode="auto">
          <a:xfrm>
            <a:off x="3914272" y="3914583"/>
            <a:ext cx="623840" cy="1442446"/>
          </a:xfrm>
          <a:prstGeom prst="rect">
            <a:avLst/>
          </a:prstGeom>
          <a:noFill/>
          <a:ln w="3175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algn="ctr" latinLnBrk="0">
              <a:lnSpc>
                <a:spcPct val="110000"/>
              </a:lnSpc>
            </a:pPr>
            <a:r>
              <a:rPr lang="en-US" altLang="ko-KR" sz="1600" b="1" dirty="0" smtClean="0">
                <a:solidFill>
                  <a:schemeClr val="bg1">
                    <a:lumMod val="65000"/>
                  </a:schemeClr>
                </a:solidFill>
                <a:latin typeface="나눔고딕"/>
                <a:ea typeface="나눔고딕"/>
                <a:cs typeface="나눔고딕"/>
              </a:rPr>
              <a:t>IT</a:t>
            </a:r>
          </a:p>
          <a:p>
            <a:pPr algn="ctr" latinLnBrk="0">
              <a:lnSpc>
                <a:spcPct val="110000"/>
              </a:lnSpc>
            </a:pPr>
            <a:r>
              <a:rPr lang="ko-KR" altLang="en-US" sz="1600" b="1" dirty="0" smtClean="0">
                <a:solidFill>
                  <a:schemeClr val="bg1">
                    <a:lumMod val="65000"/>
                  </a:schemeClr>
                </a:solidFill>
                <a:latin typeface="나눔고딕"/>
                <a:ea typeface="나눔고딕"/>
                <a:cs typeface="나눔고딕"/>
              </a:rPr>
              <a:t>전</a:t>
            </a:r>
            <a:endParaRPr lang="en-US" altLang="ko-KR" sz="1600" b="1" dirty="0" smtClean="0">
              <a:solidFill>
                <a:schemeClr val="bg1">
                  <a:lumMod val="65000"/>
                </a:schemeClr>
              </a:solidFill>
              <a:latin typeface="나눔고딕"/>
              <a:ea typeface="나눔고딕"/>
              <a:cs typeface="나눔고딕"/>
            </a:endParaRPr>
          </a:p>
          <a:p>
            <a:pPr algn="ctr" latinLnBrk="0">
              <a:lnSpc>
                <a:spcPct val="110000"/>
              </a:lnSpc>
            </a:pPr>
            <a:r>
              <a:rPr lang="ko-KR" altLang="en-US" sz="1600" b="1" dirty="0" smtClean="0">
                <a:solidFill>
                  <a:schemeClr val="bg1">
                    <a:lumMod val="65000"/>
                  </a:schemeClr>
                </a:solidFill>
                <a:latin typeface="나눔고딕"/>
                <a:ea typeface="나눔고딕"/>
                <a:cs typeface="나눔고딕"/>
              </a:rPr>
              <a:t>략</a:t>
            </a:r>
            <a:endParaRPr lang="en-US" altLang="ko-KR" sz="1600" b="1" dirty="0" smtClean="0">
              <a:solidFill>
                <a:schemeClr val="bg1">
                  <a:lumMod val="65000"/>
                </a:schemeClr>
              </a:solidFill>
              <a:latin typeface="나눔고딕"/>
              <a:ea typeface="나눔고딕"/>
              <a:cs typeface="나눔고딕"/>
            </a:endParaRPr>
          </a:p>
          <a:p>
            <a:pPr algn="ctr" latinLnBrk="0">
              <a:lnSpc>
                <a:spcPct val="110000"/>
              </a:lnSpc>
            </a:pPr>
            <a:r>
              <a:rPr lang="ko-KR" altLang="en-US" sz="1600" b="1" dirty="0" smtClean="0">
                <a:solidFill>
                  <a:schemeClr val="bg1">
                    <a:lumMod val="65000"/>
                  </a:schemeClr>
                </a:solidFill>
                <a:latin typeface="나눔고딕"/>
                <a:ea typeface="나눔고딕"/>
                <a:cs typeface="나눔고딕"/>
              </a:rPr>
              <a:t>수</a:t>
            </a:r>
            <a:endParaRPr lang="en-US" altLang="ko-KR" sz="1600" b="1" dirty="0" smtClean="0">
              <a:solidFill>
                <a:schemeClr val="bg1">
                  <a:lumMod val="65000"/>
                </a:schemeClr>
              </a:solidFill>
              <a:latin typeface="나눔고딕"/>
              <a:ea typeface="나눔고딕"/>
              <a:cs typeface="나눔고딕"/>
            </a:endParaRPr>
          </a:p>
          <a:p>
            <a:pPr algn="ctr" latinLnBrk="0">
              <a:lnSpc>
                <a:spcPct val="110000"/>
              </a:lnSpc>
            </a:pPr>
            <a:r>
              <a:rPr lang="ko-KR" altLang="en-US" sz="1600" b="1" dirty="0" smtClean="0">
                <a:solidFill>
                  <a:schemeClr val="bg1">
                    <a:lumMod val="65000"/>
                  </a:schemeClr>
                </a:solidFill>
                <a:latin typeface="나눔고딕"/>
                <a:ea typeface="나눔고딕"/>
                <a:cs typeface="나눔고딕"/>
              </a:rPr>
              <a:t>립</a:t>
            </a:r>
            <a:endParaRPr lang="en-US" altLang="ko-KR" sz="1600" b="1" dirty="0" smtClean="0">
              <a:solidFill>
                <a:schemeClr val="bg1">
                  <a:lumMod val="65000"/>
                </a:schemeClr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9028" y="2084484"/>
            <a:ext cx="4618746" cy="3676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2550" indent="-82550" algn="ctr">
              <a:lnSpc>
                <a:spcPts val="2000"/>
              </a:lnSpc>
              <a:spcBef>
                <a:spcPts val="0"/>
              </a:spcBef>
              <a:buFontTx/>
              <a:buNone/>
            </a:pPr>
            <a:r>
              <a:rPr lang="en-US" altLang="ko-KR" sz="2400" b="1" dirty="0" smtClean="0">
                <a:latin typeface="나눔고딕"/>
                <a:ea typeface="나눔고딕"/>
                <a:cs typeface="나눔고딕"/>
              </a:rPr>
              <a:t>IT </a:t>
            </a:r>
            <a:r>
              <a:rPr lang="ko-KR" altLang="en-US" sz="2400" b="1" dirty="0" smtClean="0">
                <a:latin typeface="나눔고딕"/>
                <a:ea typeface="나눔고딕"/>
                <a:cs typeface="나눔고딕"/>
              </a:rPr>
              <a:t>기술분야 경력 </a:t>
            </a:r>
            <a:r>
              <a:rPr lang="ko-KR" altLang="en-US" sz="2400" b="1" dirty="0">
                <a:latin typeface="나눔고딕"/>
                <a:ea typeface="나눔고딕"/>
                <a:cs typeface="나눔고딕"/>
              </a:rPr>
              <a:t>및 수행능력 비교</a:t>
            </a:r>
          </a:p>
        </p:txBody>
      </p:sp>
    </p:spTree>
    <p:extLst>
      <p:ext uri="{BB962C8B-B14F-4D97-AF65-F5344CB8AC3E}">
        <p14:creationId xmlns:p14="http://schemas.microsoft.com/office/powerpoint/2010/main" val="1282633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509" y="3344338"/>
            <a:ext cx="1020940" cy="942406"/>
          </a:xfrm>
          <a:prstGeom prst="rect">
            <a:avLst/>
          </a:prstGeom>
        </p:spPr>
      </p:pic>
      <p:sp>
        <p:nvSpPr>
          <p:cNvPr id="47107" name="Rectangle 451"/>
          <p:cNvSpPr>
            <a:spLocks noChangeArrowheads="1"/>
          </p:cNvSpPr>
          <p:nvPr/>
        </p:nvSpPr>
        <p:spPr bwMode="auto">
          <a:xfrm>
            <a:off x="6505575" y="-830262"/>
            <a:ext cx="151288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 anchor="ctr"/>
          <a:lstStyle/>
          <a:p>
            <a:pPr marL="284163" indent="-284163" algn="ctr">
              <a:lnSpc>
                <a:spcPct val="125000"/>
              </a:lnSpc>
            </a:pPr>
            <a:endParaRPr lang="ko-KR" sz="1200" b="1">
              <a:latin typeface="나눔고딕"/>
              <a:ea typeface="나눔고딕"/>
              <a:cs typeface="나눔고딕"/>
            </a:endParaRPr>
          </a:p>
        </p:txBody>
      </p:sp>
      <p:sp>
        <p:nvSpPr>
          <p:cNvPr id="24" name="Rectangle 13"/>
          <p:cNvSpPr txBox="1">
            <a:spLocks noChangeArrowheads="1"/>
          </p:cNvSpPr>
          <p:nvPr/>
        </p:nvSpPr>
        <p:spPr>
          <a:xfrm>
            <a:off x="0" y="0"/>
            <a:ext cx="7565552" cy="447553"/>
          </a:xfrm>
          <a:prstGeom prst="rect">
            <a:avLst/>
          </a:prstGeom>
        </p:spPr>
        <p:txBody>
          <a:bodyPr/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맑은 고딕" charset="0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charset="0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charset="0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charset="0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charset="0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l" defTabSz="806450" eaLnBrk="1" hangingPunct="1">
              <a:defRPr/>
            </a:pP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/>
                <a:ea typeface="나눔고딕"/>
                <a:cs typeface="나눔고딕"/>
              </a:rPr>
              <a:t>IT 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/>
                <a:ea typeface="나눔고딕"/>
                <a:cs typeface="나눔고딕"/>
              </a:rPr>
              <a:t>경쟁력 확보 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/>
                <a:ea typeface="나눔고딕"/>
                <a:cs typeface="나눔고딕"/>
              </a:rPr>
              <a:t>-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/>
                <a:ea typeface="나눔고딕"/>
                <a:cs typeface="나눔고딕"/>
              </a:rPr>
              <a:t> 문제해결능력</a:t>
            </a: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7663030" y="76748"/>
            <a:ext cx="2242970" cy="3231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latinLnBrk="0">
              <a:lnSpc>
                <a:spcPct val="13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kumimoji="0"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기대효과</a:t>
            </a:r>
            <a:endParaRPr kumimoji="0"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27" name="Text Box 76"/>
          <p:cNvSpPr txBox="1">
            <a:spLocks noChangeArrowheads="1"/>
          </p:cNvSpPr>
          <p:nvPr/>
        </p:nvSpPr>
        <p:spPr bwMode="auto">
          <a:xfrm>
            <a:off x="225093" y="536071"/>
            <a:ext cx="9359900" cy="11028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/>
                <a:ea typeface="나눔고딕"/>
                <a:cs typeface="나눔고딕"/>
              </a:rPr>
              <a:t>IT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/>
                <a:ea typeface="나눔고딕"/>
                <a:cs typeface="나눔고딕"/>
              </a:rPr>
              <a:t> 부분의 문제는 </a:t>
            </a:r>
            <a:r>
              <a:rPr lang="en-US" altLang="ko-KR" sz="2000" b="1" dirty="0" smtClean="0">
                <a:solidFill>
                  <a:srgbClr val="FF0000"/>
                </a:solidFill>
                <a:latin typeface="나눔고딕"/>
                <a:ea typeface="나눔고딕"/>
                <a:cs typeface="나눔고딕"/>
              </a:rPr>
              <a:t>H/W</a:t>
            </a:r>
            <a:r>
              <a:rPr lang="ko-KR" altLang="en-US" sz="2000" b="1" dirty="0" smtClean="0">
                <a:solidFill>
                  <a:srgbClr val="FF0000"/>
                </a:solidFill>
                <a:latin typeface="나눔고딕"/>
                <a:ea typeface="나눔고딕"/>
                <a:cs typeface="나눔고딕"/>
              </a:rPr>
              <a:t> 부분에서 부터 업무로직에 이르기 까지 매우 다양한 장애요소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/>
                <a:ea typeface="나눔고딕"/>
                <a:cs typeface="나눔고딕"/>
              </a:rPr>
              <a:t>를 가지고 있기 때문에 </a:t>
            </a:r>
            <a:r>
              <a:rPr lang="ko-KR" altLang="en-US" sz="2000" b="1" dirty="0" smtClean="0">
                <a:solidFill>
                  <a:srgbClr val="3366FF"/>
                </a:solidFill>
                <a:latin typeface="나눔고딕"/>
                <a:ea typeface="나눔고딕"/>
                <a:cs typeface="나눔고딕"/>
              </a:rPr>
              <a:t>각 부분별 전문가에 의한 종합적인 진단이 정확한 문제해결을 위한 최선의 방법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/>
                <a:ea typeface="나눔고딕"/>
                <a:cs typeface="나눔고딕"/>
              </a:rPr>
              <a:t>입니다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/>
                <a:ea typeface="나눔고딕"/>
                <a:cs typeface="나눔고딕"/>
              </a:rPr>
              <a:t>.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/>
                <a:ea typeface="나눔고딕"/>
                <a:cs typeface="나눔고딕"/>
              </a:rPr>
              <a:t>     </a:t>
            </a:r>
            <a:endParaRPr lang="en-US" altLang="ko-KR" sz="2000" b="1" dirty="0">
              <a:solidFill>
                <a:schemeClr val="tx1">
                  <a:lumMod val="65000"/>
                  <a:lumOff val="35000"/>
                </a:schemeClr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81650" y="5447593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latin typeface="나눔고딕"/>
                <a:ea typeface="나눔고딕"/>
                <a:cs typeface="나눔고딕"/>
              </a:rPr>
              <a:t>직접고용</a:t>
            </a:r>
            <a:endParaRPr lang="en-US" altLang="ko-KR" sz="2000" b="1" dirty="0" smtClean="0">
              <a:latin typeface="나눔고딕"/>
              <a:ea typeface="나눔고딕"/>
              <a:cs typeface="나눔고딕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29151" y="5447594"/>
            <a:ext cx="2839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rgbClr val="3366FF"/>
                </a:solidFill>
                <a:latin typeface="나눔고딕"/>
                <a:ea typeface="나눔고딕"/>
                <a:cs typeface="나눔고딕"/>
              </a:rPr>
              <a:t>제안서비스</a:t>
            </a:r>
            <a:r>
              <a:rPr lang="en-US" altLang="ko-KR" sz="2000" b="1" dirty="0" smtClean="0">
                <a:solidFill>
                  <a:srgbClr val="3366FF"/>
                </a:solidFill>
                <a:latin typeface="나눔고딕"/>
                <a:ea typeface="나눔고딕"/>
                <a:cs typeface="나눔고딕"/>
              </a:rPr>
              <a:t>(</a:t>
            </a:r>
            <a:r>
              <a:rPr lang="ko-KR" altLang="en-US" sz="2000" b="1" dirty="0" smtClean="0">
                <a:solidFill>
                  <a:srgbClr val="3366FF"/>
                </a:solidFill>
                <a:latin typeface="나눔고딕"/>
                <a:ea typeface="나눔고딕"/>
                <a:cs typeface="나눔고딕"/>
              </a:rPr>
              <a:t>전문가집단</a:t>
            </a:r>
            <a:r>
              <a:rPr lang="en-US" altLang="ko-KR" sz="2000" b="1" dirty="0" smtClean="0">
                <a:solidFill>
                  <a:srgbClr val="3366FF"/>
                </a:solidFill>
                <a:latin typeface="나눔고딕"/>
                <a:ea typeface="나눔고딕"/>
                <a:cs typeface="나눔고딕"/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3507201" y="2101418"/>
            <a:ext cx="2671468" cy="3676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2550" indent="-82550" algn="ctr">
              <a:lnSpc>
                <a:spcPts val="2000"/>
              </a:lnSpc>
              <a:spcBef>
                <a:spcPts val="0"/>
              </a:spcBef>
              <a:buFontTx/>
              <a:buNone/>
            </a:pPr>
            <a:r>
              <a:rPr lang="ko-KR" altLang="en-US" sz="2400" b="1" dirty="0" smtClean="0">
                <a:latin typeface="나눔고딕"/>
                <a:ea typeface="나눔고딕"/>
                <a:cs typeface="나눔고딕"/>
              </a:rPr>
              <a:t>문제해결 능력 비교</a:t>
            </a:r>
            <a:endParaRPr lang="ko-KR" altLang="en-US" sz="2400" b="1" dirty="0">
              <a:latin typeface="나눔고딕"/>
              <a:ea typeface="나눔고딕"/>
              <a:cs typeface="나눔고딕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985421" y="4216409"/>
            <a:ext cx="968623" cy="9652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7241" y="3124213"/>
            <a:ext cx="1227670" cy="1227670"/>
          </a:xfrm>
          <a:prstGeom prst="rect">
            <a:avLst/>
          </a:prstGeom>
        </p:spPr>
      </p:pic>
      <p:pic>
        <p:nvPicPr>
          <p:cNvPr id="13" name="Picture 12" descr="Screen Shot 2014-07-03 at 오후 4.17.1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09" y="4292605"/>
            <a:ext cx="909402" cy="898576"/>
          </a:xfrm>
          <a:prstGeom prst="rect">
            <a:avLst/>
          </a:prstGeom>
        </p:spPr>
      </p:pic>
      <p:sp>
        <p:nvSpPr>
          <p:cNvPr id="14" name="Cloud Callout 13"/>
          <p:cNvSpPr/>
          <p:nvPr/>
        </p:nvSpPr>
        <p:spPr>
          <a:xfrm>
            <a:off x="2209790" y="3488275"/>
            <a:ext cx="1142999" cy="643467"/>
          </a:xfrm>
          <a:prstGeom prst="cloudCallout">
            <a:avLst/>
          </a:prstGeom>
          <a:solidFill>
            <a:schemeClr val="bg1">
              <a:lumMod val="85000"/>
              <a:alpha val="30000"/>
            </a:schemeClr>
          </a:solidFill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나눔손글씨 펜"/>
              <a:ea typeface="나눔손글씨 펜"/>
              <a:cs typeface="나눔손글씨 펜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09791" y="3530611"/>
            <a:ext cx="1109132" cy="54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dirty="0" smtClean="0">
                <a:latin typeface="나눔손글씨 펜"/>
                <a:ea typeface="나눔손글씨 펜"/>
                <a:cs typeface="나눔손글씨 펜"/>
              </a:rPr>
              <a:t>도대체</a:t>
            </a:r>
            <a:endParaRPr lang="en-US" altLang="ko-KR" dirty="0" smtClean="0">
              <a:latin typeface="나눔손글씨 펜"/>
              <a:ea typeface="나눔손글씨 펜"/>
              <a:cs typeface="나눔손글씨 펜"/>
            </a:endParaRPr>
          </a:p>
          <a:p>
            <a:pPr algn="ctr">
              <a:lnSpc>
                <a:spcPct val="80000"/>
              </a:lnSpc>
            </a:pPr>
            <a:r>
              <a:rPr lang="ko-KR" altLang="en-US" dirty="0" smtClean="0">
                <a:latin typeface="나눔손글씨 펜"/>
                <a:ea typeface="나눔손글씨 펜"/>
                <a:cs typeface="나눔손글씨 펜"/>
              </a:rPr>
              <a:t>머가문제지</a:t>
            </a:r>
            <a:r>
              <a:rPr lang="en-US" altLang="ko-KR" dirty="0" smtClean="0">
                <a:latin typeface="나눔손글씨 펜"/>
                <a:ea typeface="나눔손글씨 펜"/>
                <a:cs typeface="나눔손글씨 펜"/>
              </a:rPr>
              <a:t>?</a:t>
            </a:r>
            <a:r>
              <a:rPr lang="ko-KR" altLang="en-US" dirty="0" smtClean="0">
                <a:latin typeface="나눔손글씨 펜"/>
                <a:ea typeface="나눔손글씨 펜"/>
                <a:cs typeface="나눔손글씨 펜"/>
              </a:rPr>
              <a:t> </a:t>
            </a:r>
            <a:endParaRPr lang="en-US" altLang="ko-KR" dirty="0" smtClean="0">
              <a:latin typeface="나눔손글씨 펜"/>
              <a:ea typeface="나눔손글씨 펜"/>
              <a:cs typeface="나눔손글씨 펜"/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6612478" y="2734746"/>
            <a:ext cx="1210733" cy="711200"/>
          </a:xfrm>
          <a:prstGeom prst="wedgeEllipseCallout">
            <a:avLst>
              <a:gd name="adj1" fmla="val 39941"/>
              <a:gd name="adj2" fmla="val 67262"/>
            </a:avLst>
          </a:prstGeom>
          <a:solidFill>
            <a:srgbClr val="3366FF">
              <a:alpha val="18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6654816" y="2717813"/>
            <a:ext cx="1109132" cy="76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dirty="0" smtClean="0">
                <a:latin typeface="나눔손글씨 펜"/>
                <a:ea typeface="나눔손글씨 펜"/>
                <a:cs typeface="나눔손글씨 펜"/>
              </a:rPr>
              <a:t>비상</a:t>
            </a:r>
            <a:r>
              <a:rPr lang="ko-KR" altLang="ko-KR" dirty="0" smtClean="0">
                <a:latin typeface="나눔손글씨 펜"/>
                <a:ea typeface="나눔손글씨 펜"/>
                <a:cs typeface="나눔손글씨 펜"/>
              </a:rPr>
              <a:t>!</a:t>
            </a:r>
            <a:endParaRPr lang="en-US" altLang="ko-KR" dirty="0" smtClean="0">
              <a:latin typeface="나눔손글씨 펜"/>
              <a:ea typeface="나눔손글씨 펜"/>
              <a:cs typeface="나눔손글씨 펜"/>
            </a:endParaRPr>
          </a:p>
          <a:p>
            <a:pPr algn="ctr">
              <a:lnSpc>
                <a:spcPct val="80000"/>
              </a:lnSpc>
            </a:pPr>
            <a:r>
              <a:rPr lang="ko-KR" altLang="en-US" dirty="0" smtClean="0">
                <a:latin typeface="나눔손글씨 펜"/>
                <a:ea typeface="나눔손글씨 펜"/>
                <a:cs typeface="나눔손글씨 펜"/>
              </a:rPr>
              <a:t>즉시 문제분석</a:t>
            </a:r>
            <a:endParaRPr lang="en-US" altLang="ko-KR" dirty="0" smtClean="0">
              <a:latin typeface="나눔손글씨 펜"/>
              <a:ea typeface="나눔손글씨 펜"/>
              <a:cs typeface="나눔손글씨 펜"/>
            </a:endParaRPr>
          </a:p>
          <a:p>
            <a:pPr algn="ctr">
              <a:lnSpc>
                <a:spcPct val="80000"/>
              </a:lnSpc>
            </a:pPr>
            <a:r>
              <a:rPr lang="ko-KR" altLang="en-US" dirty="0" smtClean="0">
                <a:latin typeface="나눔손글씨 펜"/>
                <a:ea typeface="나눔손글씨 펜"/>
                <a:cs typeface="나눔손글씨 펜"/>
              </a:rPr>
              <a:t>하라</a:t>
            </a:r>
            <a:r>
              <a:rPr lang="en-US" altLang="ko-KR" dirty="0" smtClean="0">
                <a:latin typeface="나눔손글씨 펜"/>
                <a:ea typeface="나눔손글씨 펜"/>
                <a:cs typeface="나눔손글씨 펜"/>
              </a:rPr>
              <a:t>!</a:t>
            </a:r>
            <a:endParaRPr lang="en-US" altLang="ko-KR" dirty="0">
              <a:latin typeface="나눔손글씨 펜"/>
              <a:ea typeface="나눔손글씨 펜"/>
              <a:cs typeface="나눔손글씨 펜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623513" y="4218085"/>
            <a:ext cx="557378" cy="3676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2550" indent="-82550" algn="ctr">
              <a:lnSpc>
                <a:spcPts val="2000"/>
              </a:lnSpc>
              <a:spcBef>
                <a:spcPts val="0"/>
              </a:spcBef>
              <a:buFontTx/>
              <a:buNone/>
            </a:pPr>
            <a:r>
              <a:rPr lang="en-US" altLang="ko-KR" sz="2400" b="1" dirty="0" smtClean="0">
                <a:latin typeface="나눔고딕"/>
                <a:ea typeface="나눔고딕"/>
                <a:cs typeface="나눔고딕"/>
              </a:rPr>
              <a:t>vs.</a:t>
            </a:r>
            <a:endParaRPr lang="ko-KR" altLang="en-US" sz="2400" b="1" dirty="0">
              <a:latin typeface="나눔고딕"/>
              <a:ea typeface="나눔고딕"/>
              <a:cs typeface="나눔고딕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190" y="2667001"/>
            <a:ext cx="3454400" cy="27686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5359407" y="2658533"/>
            <a:ext cx="3454400" cy="27686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5444080" y="3589880"/>
            <a:ext cx="1109132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1600" smtClean="0">
                <a:latin typeface="나눔손글씨 펜"/>
                <a:ea typeface="나눔손글씨 펜"/>
                <a:cs typeface="나눔손글씨 펜"/>
              </a:rPr>
              <a:t>업무전문가</a:t>
            </a:r>
            <a:endParaRPr lang="en-US" altLang="ko-KR" sz="1600" dirty="0">
              <a:latin typeface="나눔손글씨 펜"/>
              <a:ea typeface="나눔손글씨 펜"/>
              <a:cs typeface="나눔손글씨 펜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604951" y="4334944"/>
            <a:ext cx="736587" cy="404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0000"/>
              </a:lnSpc>
            </a:pPr>
            <a:r>
              <a:rPr lang="ko-KR" altLang="en-US" sz="1600" dirty="0" smtClean="0">
                <a:latin typeface="나눔손글씨 펜"/>
                <a:ea typeface="나눔손글씨 펜"/>
                <a:cs typeface="나눔손글씨 펜"/>
              </a:rPr>
              <a:t>시스템</a:t>
            </a:r>
            <a:endParaRPr lang="en-US" altLang="ko-KR" sz="1600" dirty="0" smtClean="0">
              <a:latin typeface="나눔손글씨 펜"/>
              <a:ea typeface="나눔손글씨 펜"/>
              <a:cs typeface="나눔손글씨 펜"/>
            </a:endParaRPr>
          </a:p>
          <a:p>
            <a:pPr algn="ctr">
              <a:lnSpc>
                <a:spcPct val="60000"/>
              </a:lnSpc>
            </a:pPr>
            <a:r>
              <a:rPr lang="ko-KR" altLang="en-US" sz="1600" dirty="0" smtClean="0">
                <a:latin typeface="나눔손글씨 펜"/>
                <a:ea typeface="나눔손글씨 펜"/>
                <a:cs typeface="나눔손글씨 펜"/>
              </a:rPr>
              <a:t>전문가</a:t>
            </a:r>
            <a:endParaRPr lang="en-US" altLang="ko-KR" sz="1600" dirty="0">
              <a:latin typeface="나눔손글씨 펜"/>
              <a:ea typeface="나눔손글씨 펜"/>
              <a:cs typeface="나눔손글씨 펜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617146" y="4182547"/>
            <a:ext cx="736587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1600" dirty="0" smtClean="0">
                <a:latin typeface="나눔손글씨 펜"/>
                <a:ea typeface="나눔손글씨 펜"/>
                <a:cs typeface="나눔손글씨 펜"/>
              </a:rPr>
              <a:t>나홀로</a:t>
            </a:r>
            <a:endParaRPr lang="en-US" altLang="ko-KR" sz="1600" dirty="0" smtClean="0">
              <a:latin typeface="나눔손글씨 펜"/>
              <a:ea typeface="나눔손글씨 펜"/>
              <a:cs typeface="나눔손글씨 펜"/>
            </a:endParaRPr>
          </a:p>
          <a:p>
            <a:pPr algn="ctr">
              <a:lnSpc>
                <a:spcPct val="80000"/>
              </a:lnSpc>
            </a:pPr>
            <a:r>
              <a:rPr lang="ko-KR" altLang="en-US" sz="1600" dirty="0" smtClean="0">
                <a:latin typeface="나눔손글씨 펜"/>
                <a:ea typeface="나눔손글씨 펜"/>
                <a:cs typeface="나눔손글씨 펜"/>
              </a:rPr>
              <a:t>담당자</a:t>
            </a:r>
            <a:endParaRPr lang="en-US" altLang="ko-KR" sz="1600" dirty="0">
              <a:latin typeface="나눔손글씨 펜"/>
              <a:ea typeface="나눔손글씨 펜"/>
              <a:cs typeface="나눔손글씨 펜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128012" y="3310483"/>
            <a:ext cx="736587" cy="404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0000"/>
              </a:lnSpc>
            </a:pPr>
            <a:r>
              <a:rPr lang="ko-KR" altLang="en-US" sz="1600" dirty="0" smtClean="0">
                <a:latin typeface="나눔손글씨 펜"/>
                <a:ea typeface="나눔손글씨 펜"/>
                <a:cs typeface="나눔손글씨 펜"/>
              </a:rPr>
              <a:t>서비스</a:t>
            </a:r>
            <a:endParaRPr lang="en-US" altLang="ko-KR" sz="1600" dirty="0" smtClean="0">
              <a:latin typeface="나눔손글씨 펜"/>
              <a:ea typeface="나눔손글씨 펜"/>
              <a:cs typeface="나눔손글씨 펜"/>
            </a:endParaRPr>
          </a:p>
          <a:p>
            <a:pPr algn="ctr">
              <a:lnSpc>
                <a:spcPct val="60000"/>
              </a:lnSpc>
            </a:pPr>
            <a:r>
              <a:rPr lang="en-US" altLang="ko-KR" sz="1600" dirty="0" smtClean="0">
                <a:latin typeface="나눔손글씨 펜"/>
                <a:ea typeface="나눔손글씨 펜"/>
                <a:cs typeface="나눔손글씨 펜"/>
              </a:rPr>
              <a:t>PM</a:t>
            </a:r>
            <a:endParaRPr lang="en-US" altLang="ko-KR" sz="1600" dirty="0">
              <a:latin typeface="나눔손글씨 펜"/>
              <a:ea typeface="나눔손글씨 펜"/>
              <a:cs typeface="나눔손글씨 펜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6968075" y="4080937"/>
            <a:ext cx="962041" cy="1020309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7442208" y="4317995"/>
            <a:ext cx="736587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600" dirty="0" smtClean="0">
                <a:latin typeface="나눔손글씨 펜"/>
                <a:ea typeface="나눔손글씨 펜"/>
                <a:cs typeface="나눔손글씨 펜"/>
              </a:rPr>
              <a:t>DB</a:t>
            </a:r>
            <a:r>
              <a:rPr lang="ko-KR" altLang="en-US" sz="1600" dirty="0" smtClean="0">
                <a:latin typeface="나눔손글씨 펜"/>
                <a:ea typeface="나눔손글씨 펜"/>
                <a:cs typeface="나눔손글씨 펜"/>
              </a:rPr>
              <a:t>전문가</a:t>
            </a:r>
            <a:endParaRPr lang="en-US" altLang="ko-KR" sz="1600" dirty="0">
              <a:latin typeface="나눔손글씨 펜"/>
              <a:ea typeface="나눔손글씨 펜"/>
              <a:cs typeface="나눔손글씨 펜"/>
            </a:endParaRPr>
          </a:p>
        </p:txBody>
      </p:sp>
    </p:spTree>
    <p:extLst>
      <p:ext uri="{BB962C8B-B14F-4D97-AF65-F5344CB8AC3E}">
        <p14:creationId xmlns:p14="http://schemas.microsoft.com/office/powerpoint/2010/main" val="3713538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451"/>
          <p:cNvSpPr>
            <a:spLocks noChangeArrowheads="1"/>
          </p:cNvSpPr>
          <p:nvPr/>
        </p:nvSpPr>
        <p:spPr bwMode="auto">
          <a:xfrm>
            <a:off x="6505575" y="-830262"/>
            <a:ext cx="151288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 anchor="ctr"/>
          <a:lstStyle/>
          <a:p>
            <a:pPr marL="284163" indent="-284163" algn="ctr">
              <a:lnSpc>
                <a:spcPct val="125000"/>
              </a:lnSpc>
            </a:pPr>
            <a:endParaRPr lang="ko-KR" sz="1200" b="1">
              <a:latin typeface="나눔고딕"/>
              <a:ea typeface="나눔고딕"/>
              <a:cs typeface="나눔고딕"/>
            </a:endParaRPr>
          </a:p>
        </p:txBody>
      </p:sp>
      <p:sp>
        <p:nvSpPr>
          <p:cNvPr id="24" name="Rectangle 13"/>
          <p:cNvSpPr txBox="1">
            <a:spLocks noChangeArrowheads="1"/>
          </p:cNvSpPr>
          <p:nvPr/>
        </p:nvSpPr>
        <p:spPr>
          <a:xfrm>
            <a:off x="0" y="0"/>
            <a:ext cx="7565552" cy="447553"/>
          </a:xfrm>
          <a:prstGeom prst="rect">
            <a:avLst/>
          </a:prstGeom>
        </p:spPr>
        <p:txBody>
          <a:bodyPr/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맑은 고딕" charset="0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charset="0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charset="0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charset="0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charset="0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l" defTabSz="806450" eaLnBrk="1" hangingPunct="1">
              <a:defRPr/>
            </a:pP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/>
                <a:ea typeface="나눔고딕"/>
                <a:cs typeface="나눔고딕"/>
              </a:rPr>
              <a:t>IT 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/>
                <a:ea typeface="나눔고딕"/>
                <a:cs typeface="나눔고딕"/>
              </a:rPr>
              <a:t>경쟁력 확보 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/>
                <a:ea typeface="나눔고딕"/>
                <a:cs typeface="나눔고딕"/>
              </a:rPr>
              <a:t>-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/>
                <a:ea typeface="나눔고딕"/>
                <a:cs typeface="나눔고딕"/>
              </a:rPr>
              <a:t> 업무처리속도</a:t>
            </a: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7663030" y="76748"/>
            <a:ext cx="2242970" cy="3231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latinLnBrk="0">
              <a:lnSpc>
                <a:spcPct val="13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kumimoji="0"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기대효과</a:t>
            </a:r>
            <a:endParaRPr kumimoji="0"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27" name="Text Box 76"/>
          <p:cNvSpPr txBox="1">
            <a:spLocks noChangeArrowheads="1"/>
          </p:cNvSpPr>
          <p:nvPr/>
        </p:nvSpPr>
        <p:spPr bwMode="auto">
          <a:xfrm>
            <a:off x="225093" y="536071"/>
            <a:ext cx="9359900" cy="7643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/>
                <a:ea typeface="나눔고딕"/>
                <a:cs typeface="나눔고딕"/>
              </a:rPr>
              <a:t>1MM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/>
                <a:ea typeface="나눔고딕"/>
                <a:cs typeface="나눔고딕"/>
              </a:rPr>
              <a:t>를 기준으로 업무처리를 예상 할 경우 아래와 같이 제안서비스의 경우 </a:t>
            </a:r>
            <a:r>
              <a:rPr lang="ko-KR" altLang="en-US" sz="2000" b="1" dirty="0" smtClean="0">
                <a:solidFill>
                  <a:srgbClr val="3366FF"/>
                </a:solidFill>
                <a:latin typeface="나눔고딕"/>
                <a:ea typeface="나눔고딕"/>
                <a:cs typeface="나눔고딕"/>
              </a:rPr>
              <a:t>담당업무별로 작업을 동시에 처리하는 구조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/>
                <a:ea typeface="나눔고딕"/>
                <a:cs typeface="나눔고딕"/>
              </a:rPr>
              <a:t>이므로 </a:t>
            </a:r>
            <a:r>
              <a:rPr lang="ko-KR" altLang="en-US" sz="2000" b="1" dirty="0" smtClean="0">
                <a:solidFill>
                  <a:srgbClr val="3366FF"/>
                </a:solidFill>
                <a:latin typeface="나눔고딕"/>
                <a:ea typeface="나눔고딕"/>
                <a:cs typeface="나눔고딕"/>
              </a:rPr>
              <a:t>신속한 처리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/>
                <a:ea typeface="나눔고딕"/>
                <a:cs typeface="나눔고딕"/>
              </a:rPr>
              <a:t>가 가능하게 됩니다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/>
                <a:ea typeface="나눔고딕"/>
                <a:cs typeface="나눔고딕"/>
              </a:rPr>
              <a:t>.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/>
                <a:ea typeface="나눔고딕"/>
                <a:cs typeface="나눔고딕"/>
              </a:rPr>
              <a:t>  </a:t>
            </a:r>
            <a:endParaRPr lang="en-US" altLang="ko-KR" sz="2000" b="1" dirty="0">
              <a:solidFill>
                <a:schemeClr val="tx1">
                  <a:lumMod val="65000"/>
                  <a:lumOff val="35000"/>
                </a:schemeClr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2649" y="3567993"/>
            <a:ext cx="1540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latin typeface="나눔고딕"/>
                <a:ea typeface="나눔고딕"/>
                <a:cs typeface="나눔고딕"/>
              </a:rPr>
              <a:t>직접수행</a:t>
            </a:r>
            <a:endParaRPr lang="en-US" altLang="ko-KR" sz="2000" b="1" dirty="0" smtClean="0">
              <a:latin typeface="나눔고딕"/>
              <a:ea typeface="나눔고딕"/>
              <a:cs typeface="나눔고딕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20335" y="5354459"/>
            <a:ext cx="1752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rgbClr val="3366FF"/>
                </a:solidFill>
                <a:latin typeface="나눔고딕"/>
                <a:ea typeface="나눔고딕"/>
                <a:cs typeface="나눔고딕"/>
              </a:rPr>
              <a:t>제안서비스</a:t>
            </a:r>
            <a:endParaRPr lang="en-US" altLang="ko-KR" sz="2000" b="1" dirty="0" smtClean="0">
              <a:solidFill>
                <a:srgbClr val="3366FF"/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1062" y="2194551"/>
            <a:ext cx="3046951" cy="3676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2550" indent="-82550" algn="ctr">
              <a:lnSpc>
                <a:spcPts val="2000"/>
              </a:lnSpc>
              <a:spcBef>
                <a:spcPts val="0"/>
              </a:spcBef>
              <a:buFontTx/>
              <a:buNone/>
            </a:pPr>
            <a:r>
              <a:rPr lang="ko-KR" altLang="en-US" sz="2400" b="1" dirty="0" smtClean="0">
                <a:latin typeface="나눔고딕"/>
                <a:ea typeface="나눔고딕"/>
                <a:cs typeface="나눔고딕"/>
              </a:rPr>
              <a:t>일 처리수행 방식 비교</a:t>
            </a:r>
            <a:endParaRPr lang="ko-KR" altLang="en-US" sz="2400" b="1" dirty="0">
              <a:latin typeface="나눔고딕"/>
              <a:ea typeface="나눔고딕"/>
              <a:cs typeface="나눔고딕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194377" y="3843869"/>
            <a:ext cx="732327" cy="228600"/>
          </a:xfrm>
          <a:prstGeom prst="rect">
            <a:avLst/>
          </a:prstGeom>
          <a:solidFill>
            <a:srgbClr val="008000">
              <a:alpha val="52000"/>
            </a:srgbClr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440845" y="3759201"/>
            <a:ext cx="732327" cy="313267"/>
          </a:xfrm>
          <a:prstGeom prst="rect">
            <a:avLst/>
          </a:prstGeom>
          <a:solidFill>
            <a:srgbClr val="0000FF">
              <a:alpha val="52000"/>
            </a:srgbClr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678845" y="3903136"/>
            <a:ext cx="732327" cy="169333"/>
          </a:xfrm>
          <a:prstGeom prst="rect">
            <a:avLst/>
          </a:prstGeom>
          <a:solidFill>
            <a:schemeClr val="tx1">
              <a:alpha val="52000"/>
            </a:schemeClr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216978" y="3843870"/>
            <a:ext cx="732327" cy="228600"/>
          </a:xfrm>
          <a:prstGeom prst="rect">
            <a:avLst/>
          </a:prstGeom>
          <a:solidFill>
            <a:schemeClr val="bg1">
              <a:alpha val="52000"/>
            </a:schemeClr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454978" y="3759202"/>
            <a:ext cx="732327" cy="313267"/>
          </a:xfrm>
          <a:prstGeom prst="rect">
            <a:avLst/>
          </a:prstGeom>
          <a:solidFill>
            <a:srgbClr val="3366FF">
              <a:alpha val="52000"/>
            </a:srgbClr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701444" y="3903136"/>
            <a:ext cx="732327" cy="169333"/>
          </a:xfrm>
          <a:prstGeom prst="rect">
            <a:avLst/>
          </a:prstGeom>
          <a:solidFill>
            <a:srgbClr val="FFFF00">
              <a:alpha val="52000"/>
            </a:srgbClr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947911" y="3801536"/>
            <a:ext cx="732327" cy="270934"/>
          </a:xfrm>
          <a:prstGeom prst="rect">
            <a:avLst/>
          </a:prstGeom>
          <a:solidFill>
            <a:srgbClr val="FF0000">
              <a:alpha val="52000"/>
            </a:srgbClr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601667" y="5604934"/>
            <a:ext cx="732327" cy="228600"/>
          </a:xfrm>
          <a:prstGeom prst="rect">
            <a:avLst/>
          </a:prstGeom>
          <a:solidFill>
            <a:srgbClr val="008000">
              <a:alpha val="52000"/>
            </a:srgbClr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601669" y="5147733"/>
            <a:ext cx="732327" cy="313267"/>
          </a:xfrm>
          <a:prstGeom prst="rect">
            <a:avLst/>
          </a:prstGeom>
          <a:solidFill>
            <a:srgbClr val="0000FF">
              <a:alpha val="52000"/>
            </a:srgbClr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601670" y="4826002"/>
            <a:ext cx="732327" cy="169333"/>
          </a:xfrm>
          <a:prstGeom prst="rect">
            <a:avLst/>
          </a:prstGeom>
          <a:solidFill>
            <a:schemeClr val="tx1">
              <a:alpha val="52000"/>
            </a:schemeClr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355203" y="4766733"/>
            <a:ext cx="732327" cy="228600"/>
          </a:xfrm>
          <a:prstGeom prst="rect">
            <a:avLst/>
          </a:prstGeom>
          <a:solidFill>
            <a:schemeClr val="bg1">
              <a:alpha val="52000"/>
            </a:schemeClr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355202" y="5147733"/>
            <a:ext cx="732327" cy="313267"/>
          </a:xfrm>
          <a:prstGeom prst="rect">
            <a:avLst/>
          </a:prstGeom>
          <a:solidFill>
            <a:srgbClr val="3366FF">
              <a:alpha val="52000"/>
            </a:srgbClr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108734" y="5664202"/>
            <a:ext cx="732327" cy="169333"/>
          </a:xfrm>
          <a:prstGeom prst="rect">
            <a:avLst/>
          </a:prstGeom>
          <a:solidFill>
            <a:srgbClr val="FFFF00">
              <a:alpha val="52000"/>
            </a:srgbClr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5355202" y="5562600"/>
            <a:ext cx="732327" cy="270934"/>
          </a:xfrm>
          <a:prstGeom prst="rect">
            <a:avLst/>
          </a:prstGeom>
          <a:solidFill>
            <a:srgbClr val="FF0000">
              <a:alpha val="52000"/>
            </a:srgbClr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3695747" y="4826000"/>
            <a:ext cx="706927" cy="1007534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  <a:alpha val="52000"/>
                </a:schemeClr>
              </a:gs>
              <a:gs pos="35000">
                <a:schemeClr val="dk1">
                  <a:tint val="37000"/>
                  <a:satMod val="300000"/>
                  <a:alpha val="52000"/>
                </a:schemeClr>
              </a:gs>
              <a:gs pos="100000">
                <a:schemeClr val="dk1">
                  <a:tint val="15000"/>
                  <a:satMod val="350000"/>
                  <a:alpha val="52000"/>
                </a:schemeClr>
              </a:gs>
            </a:gsLst>
            <a:lin ang="16200000" scaled="1"/>
            <a:tileRect/>
          </a:gra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atin typeface="나눔고딕"/>
                <a:ea typeface="나눔고딕"/>
                <a:cs typeface="나눔고딕"/>
              </a:rPr>
              <a:t>작업</a:t>
            </a:r>
            <a:endParaRPr lang="en-US" altLang="ko-KR" dirty="0" smtClean="0">
              <a:latin typeface="나눔고딕"/>
              <a:ea typeface="나눔고딕"/>
              <a:cs typeface="나눔고딕"/>
            </a:endParaRPr>
          </a:p>
          <a:p>
            <a:pPr algn="ctr"/>
            <a:r>
              <a:rPr lang="ko-KR" altLang="en-US" dirty="0" smtClean="0">
                <a:latin typeface="나눔고딕"/>
                <a:ea typeface="나눔고딕"/>
                <a:cs typeface="나눔고딕"/>
              </a:rPr>
              <a:t>지시</a:t>
            </a:r>
            <a:endParaRPr lang="en-US" dirty="0">
              <a:latin typeface="나눔고딕"/>
              <a:ea typeface="나눔고딕"/>
              <a:cs typeface="나눔고딕"/>
            </a:endParaRPr>
          </a:p>
        </p:txBody>
      </p:sp>
      <p:cxnSp>
        <p:nvCxnSpPr>
          <p:cNvPr id="5" name="Straight Arrow Connector 4"/>
          <p:cNvCxnSpPr>
            <a:endCxn id="46" idx="1"/>
          </p:cNvCxnSpPr>
          <p:nvPr/>
        </p:nvCxnSpPr>
        <p:spPr>
          <a:xfrm flipV="1">
            <a:off x="4419600" y="4910669"/>
            <a:ext cx="182070" cy="169331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60" idx="3"/>
            <a:endCxn id="45" idx="1"/>
          </p:cNvCxnSpPr>
          <p:nvPr/>
        </p:nvCxnSpPr>
        <p:spPr>
          <a:xfrm flipV="1">
            <a:off x="4402674" y="5304367"/>
            <a:ext cx="198995" cy="2540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44" idx="1"/>
          </p:cNvCxnSpPr>
          <p:nvPr/>
        </p:nvCxnSpPr>
        <p:spPr>
          <a:xfrm>
            <a:off x="4411133" y="5596467"/>
            <a:ext cx="190534" cy="122767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728133" y="2556934"/>
            <a:ext cx="753533" cy="2015069"/>
            <a:chOff x="1126066" y="2184401"/>
            <a:chExt cx="753533" cy="2015069"/>
          </a:xfrm>
        </p:grpSpPr>
        <p:sp>
          <p:nvSpPr>
            <p:cNvPr id="29" name="Rectangle 28"/>
            <p:cNvSpPr/>
            <p:nvPr/>
          </p:nvSpPr>
          <p:spPr>
            <a:xfrm>
              <a:off x="1138804" y="2827866"/>
              <a:ext cx="732327" cy="228600"/>
            </a:xfrm>
            <a:prstGeom prst="rect">
              <a:avLst/>
            </a:prstGeom>
            <a:solidFill>
              <a:srgbClr val="008000">
                <a:alpha val="52000"/>
              </a:srgbClr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138805" y="2497665"/>
              <a:ext cx="732327" cy="313267"/>
            </a:xfrm>
            <a:prstGeom prst="rect">
              <a:avLst/>
            </a:prstGeom>
            <a:solidFill>
              <a:srgbClr val="0000FF">
                <a:alpha val="52000"/>
              </a:srgbClr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38806" y="2311401"/>
              <a:ext cx="732327" cy="169333"/>
            </a:xfrm>
            <a:prstGeom prst="rect">
              <a:avLst/>
            </a:prstGeom>
            <a:solidFill>
              <a:schemeClr val="tx1">
                <a:alpha val="52000"/>
              </a:schemeClr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138805" y="3877733"/>
              <a:ext cx="732327" cy="228600"/>
            </a:xfrm>
            <a:prstGeom prst="rect">
              <a:avLst/>
            </a:prstGeom>
            <a:solidFill>
              <a:schemeClr val="bg1">
                <a:alpha val="52000"/>
              </a:schemeClr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138805" y="3547532"/>
              <a:ext cx="732327" cy="313267"/>
            </a:xfrm>
            <a:prstGeom prst="rect">
              <a:avLst/>
            </a:prstGeom>
            <a:solidFill>
              <a:srgbClr val="3366FF">
                <a:alpha val="52000"/>
              </a:srgbClr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138805" y="3361266"/>
              <a:ext cx="732327" cy="169333"/>
            </a:xfrm>
            <a:prstGeom prst="rect">
              <a:avLst/>
            </a:prstGeom>
            <a:solidFill>
              <a:srgbClr val="FFFF00">
                <a:alpha val="52000"/>
              </a:srgbClr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138805" y="3073399"/>
              <a:ext cx="732327" cy="270934"/>
            </a:xfrm>
            <a:prstGeom prst="rect">
              <a:avLst/>
            </a:prstGeom>
            <a:solidFill>
              <a:srgbClr val="FF0000">
                <a:alpha val="52000"/>
              </a:srgbClr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 flipH="1">
              <a:off x="1126066" y="2184401"/>
              <a:ext cx="0" cy="2006600"/>
            </a:xfrm>
            <a:prstGeom prst="line">
              <a:avLst/>
            </a:prstGeom>
            <a:ln w="28575" cmpd="sng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1879599" y="2192870"/>
              <a:ext cx="0" cy="2006600"/>
            </a:xfrm>
            <a:prstGeom prst="line">
              <a:avLst/>
            </a:prstGeom>
            <a:ln w="28575" cmpd="sng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Down Arrow 21"/>
          <p:cNvSpPr/>
          <p:nvPr/>
        </p:nvSpPr>
        <p:spPr>
          <a:xfrm>
            <a:off x="761999" y="1964268"/>
            <a:ext cx="694266" cy="677334"/>
          </a:xfrm>
          <a:prstGeom prst="downArrow">
            <a:avLst>
              <a:gd name="adj1" fmla="val 67073"/>
              <a:gd name="adj2" fmla="val 50000"/>
            </a:avLst>
          </a:prstGeom>
          <a:gradFill flip="none" rotWithShape="1">
            <a:gsLst>
              <a:gs pos="0">
                <a:schemeClr val="accent1">
                  <a:tint val="50000"/>
                  <a:satMod val="300000"/>
                  <a:alpha val="44000"/>
                </a:schemeClr>
              </a:gs>
              <a:gs pos="35000">
                <a:schemeClr val="accent1">
                  <a:tint val="37000"/>
                  <a:satMod val="300000"/>
                  <a:alpha val="44000"/>
                </a:schemeClr>
              </a:gs>
              <a:gs pos="100000">
                <a:schemeClr val="accent1">
                  <a:tint val="15000"/>
                  <a:satMod val="350000"/>
                  <a:alpha val="44000"/>
                </a:schemeClr>
              </a:gs>
            </a:gsLst>
            <a:lin ang="16200000" scaled="1"/>
            <a:tileRect/>
          </a:gra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634998" y="1967795"/>
            <a:ext cx="956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>
                <a:latin typeface="나눔고딕"/>
                <a:ea typeface="나눔고딕"/>
                <a:cs typeface="나눔고딕"/>
              </a:rPr>
              <a:t>업무</a:t>
            </a:r>
            <a:endParaRPr lang="en-US" altLang="ko-KR" sz="1400" dirty="0" smtClean="0">
              <a:latin typeface="나눔고딕"/>
              <a:ea typeface="나눔고딕"/>
              <a:cs typeface="나눔고딕"/>
            </a:endParaRPr>
          </a:p>
          <a:p>
            <a:pPr algn="ctr"/>
            <a:r>
              <a:rPr lang="ko-KR" altLang="en-US" sz="1400" dirty="0" smtClean="0">
                <a:latin typeface="나눔고딕"/>
                <a:ea typeface="나눔고딕"/>
                <a:cs typeface="나눔고딕"/>
              </a:rPr>
              <a:t>요청</a:t>
            </a:r>
            <a:endParaRPr lang="en-US" altLang="ko-KR" sz="1400" dirty="0" smtClean="0">
              <a:latin typeface="나눔고딕"/>
              <a:ea typeface="나눔고딕"/>
              <a:cs typeface="나눔고딕"/>
            </a:endParaRPr>
          </a:p>
        </p:txBody>
      </p:sp>
      <p:cxnSp>
        <p:nvCxnSpPr>
          <p:cNvPr id="25" name="Elbow Connector 24"/>
          <p:cNvCxnSpPr>
            <a:stCxn id="33" idx="2"/>
            <a:endCxn id="39" idx="1"/>
          </p:cNvCxnSpPr>
          <p:nvPr/>
        </p:nvCxnSpPr>
        <p:spPr>
          <a:xfrm rot="5400000" flipH="1" flipV="1">
            <a:off x="2147408" y="2947430"/>
            <a:ext cx="491063" cy="2571809"/>
          </a:xfrm>
          <a:prstGeom prst="bentConnector4">
            <a:avLst>
              <a:gd name="adj1" fmla="val -46552"/>
              <a:gd name="adj2" fmla="val 29465"/>
            </a:avLst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66"/>
          <p:cNvCxnSpPr>
            <a:stCxn id="33" idx="2"/>
            <a:endCxn id="60" idx="1"/>
          </p:cNvCxnSpPr>
          <p:nvPr/>
        </p:nvCxnSpPr>
        <p:spPr>
          <a:xfrm rot="16200000" flipH="1">
            <a:off x="1975941" y="3609960"/>
            <a:ext cx="850901" cy="2588711"/>
          </a:xfrm>
          <a:prstGeom prst="bentConnector2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115" name="Straight Arrow Connector 47114"/>
          <p:cNvCxnSpPr/>
          <p:nvPr/>
        </p:nvCxnSpPr>
        <p:spPr>
          <a:xfrm>
            <a:off x="3683000" y="5833534"/>
            <a:ext cx="5537200" cy="0"/>
          </a:xfrm>
          <a:prstGeom prst="straightConnector1">
            <a:avLst/>
          </a:prstGeom>
          <a:ln w="19050" cmpd="sng">
            <a:solidFill>
              <a:schemeClr val="tx1">
                <a:lumMod val="50000"/>
                <a:lumOff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8305798" y="5811662"/>
            <a:ext cx="956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atin typeface="나눔고딕"/>
                <a:ea typeface="나눔고딕"/>
                <a:cs typeface="나눔고딕"/>
              </a:rPr>
              <a:t>Time line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994393" y="4727928"/>
            <a:ext cx="956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>
                <a:latin typeface="나눔고딕"/>
                <a:ea typeface="나눔고딕"/>
                <a:cs typeface="나눔고딕"/>
              </a:rPr>
              <a:t>담당자 </a:t>
            </a:r>
            <a:r>
              <a:rPr lang="en-US" altLang="ko-KR" sz="1200" dirty="0" smtClean="0">
                <a:latin typeface="나눔고딕"/>
                <a:ea typeface="나눔고딕"/>
                <a:cs typeface="나눔고딕"/>
              </a:rPr>
              <a:t>A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994393" y="5185128"/>
            <a:ext cx="956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>
                <a:latin typeface="나눔고딕"/>
                <a:ea typeface="나눔고딕"/>
                <a:cs typeface="나눔고딕"/>
              </a:rPr>
              <a:t>담당자 </a:t>
            </a:r>
            <a:r>
              <a:rPr lang="en-US" altLang="ko-KR" sz="1200" dirty="0" smtClean="0">
                <a:latin typeface="나눔고딕"/>
                <a:ea typeface="나눔고딕"/>
                <a:cs typeface="나눔고딕"/>
              </a:rPr>
              <a:t>B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773328" y="5540728"/>
            <a:ext cx="956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>
                <a:latin typeface="나눔고딕"/>
                <a:ea typeface="나눔고딕"/>
                <a:cs typeface="나눔고딕"/>
              </a:rPr>
              <a:t>담당자 </a:t>
            </a:r>
            <a:r>
              <a:rPr lang="en-US" altLang="ko-KR" sz="1200" dirty="0">
                <a:latin typeface="나눔고딕"/>
                <a:ea typeface="나눔고딕"/>
                <a:cs typeface="나눔고딕"/>
              </a:rPr>
              <a:t>C</a:t>
            </a:r>
            <a:endParaRPr lang="en-US" altLang="ko-KR" sz="1200" dirty="0" smtClean="0">
              <a:latin typeface="나눔고딕"/>
              <a:ea typeface="나눔고딕"/>
              <a:cs typeface="나눔고딕"/>
            </a:endParaRPr>
          </a:p>
        </p:txBody>
      </p:sp>
      <p:cxnSp>
        <p:nvCxnSpPr>
          <p:cNvPr id="84" name="Straight Arrow Connector 83"/>
          <p:cNvCxnSpPr/>
          <p:nvPr/>
        </p:nvCxnSpPr>
        <p:spPr>
          <a:xfrm>
            <a:off x="3683000" y="4072467"/>
            <a:ext cx="5537200" cy="0"/>
          </a:xfrm>
          <a:prstGeom prst="straightConnector1">
            <a:avLst/>
          </a:prstGeom>
          <a:ln w="19050" cmpd="sng">
            <a:solidFill>
              <a:schemeClr val="tx1">
                <a:lumMod val="50000"/>
                <a:lumOff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8305798" y="4050595"/>
            <a:ext cx="956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atin typeface="나눔고딕"/>
                <a:ea typeface="나눔고딕"/>
                <a:cs typeface="나눔고딕"/>
              </a:rPr>
              <a:t>Time line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804332" y="4219929"/>
            <a:ext cx="6180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>
                <a:latin typeface="나눔고딕"/>
                <a:ea typeface="나눔고딕"/>
                <a:cs typeface="나눔고딕"/>
              </a:rPr>
              <a:t>요청</a:t>
            </a:r>
            <a:r>
              <a:rPr lang="en-US" altLang="ko-KR" sz="1200" dirty="0">
                <a:latin typeface="나눔고딕"/>
                <a:ea typeface="나눔고딕"/>
                <a:cs typeface="나눔고딕"/>
              </a:rPr>
              <a:t>1</a:t>
            </a:r>
            <a:endParaRPr lang="en-US" altLang="ko-KR" sz="1200" dirty="0" smtClean="0">
              <a:latin typeface="나눔고딕"/>
              <a:ea typeface="나눔고딕"/>
              <a:cs typeface="나눔고딕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04332" y="3940529"/>
            <a:ext cx="6180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>
                <a:latin typeface="나눔고딕"/>
                <a:ea typeface="나눔고딕"/>
                <a:cs typeface="나눔고딕"/>
              </a:rPr>
              <a:t>요청</a:t>
            </a:r>
            <a:r>
              <a:rPr lang="en-US" altLang="ko-KR" sz="1200" dirty="0" smtClean="0">
                <a:latin typeface="나눔고딕"/>
                <a:ea typeface="나눔고딕"/>
                <a:cs typeface="나눔고딕"/>
              </a:rPr>
              <a:t>2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804333" y="3669595"/>
            <a:ext cx="6180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>
                <a:latin typeface="나눔고딕"/>
                <a:ea typeface="나눔고딕"/>
                <a:cs typeface="나눔고딕"/>
              </a:rPr>
              <a:t>요청</a:t>
            </a:r>
            <a:r>
              <a:rPr lang="en-US" altLang="ko-KR" sz="1200" dirty="0" smtClean="0">
                <a:latin typeface="나눔고딕"/>
                <a:ea typeface="나눔고딕"/>
                <a:cs typeface="나눔고딕"/>
              </a:rPr>
              <a:t>3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804332" y="3432529"/>
            <a:ext cx="6180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>
                <a:latin typeface="나눔고딕"/>
                <a:ea typeface="나눔고딕"/>
                <a:cs typeface="나눔고딕"/>
              </a:rPr>
              <a:t>요청</a:t>
            </a:r>
            <a:r>
              <a:rPr lang="en-US" altLang="ko-KR" sz="1200" dirty="0" smtClean="0">
                <a:latin typeface="나눔고딕"/>
                <a:ea typeface="나눔고딕"/>
                <a:cs typeface="나눔고딕"/>
              </a:rPr>
              <a:t>4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804333" y="3170062"/>
            <a:ext cx="6180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>
                <a:latin typeface="나눔고딕"/>
                <a:ea typeface="나눔고딕"/>
                <a:cs typeface="나눔고딕"/>
              </a:rPr>
              <a:t>요청</a:t>
            </a:r>
            <a:r>
              <a:rPr lang="en-US" altLang="ko-KR" sz="1200" dirty="0" smtClean="0">
                <a:latin typeface="나눔고딕"/>
                <a:ea typeface="나눔고딕"/>
                <a:cs typeface="나눔고딕"/>
              </a:rPr>
              <a:t>5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804333" y="2873729"/>
            <a:ext cx="6180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>
                <a:latin typeface="나눔고딕"/>
                <a:ea typeface="나눔고딕"/>
                <a:cs typeface="나눔고딕"/>
              </a:rPr>
              <a:t>요청</a:t>
            </a:r>
            <a:r>
              <a:rPr lang="en-US" altLang="ko-KR" sz="1200" dirty="0" smtClean="0">
                <a:latin typeface="나눔고딕"/>
                <a:ea typeface="나눔고딕"/>
                <a:cs typeface="나눔고딕"/>
              </a:rPr>
              <a:t>6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12799" y="2619729"/>
            <a:ext cx="6180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>
                <a:latin typeface="나눔고딕"/>
                <a:ea typeface="나눔고딕"/>
                <a:cs typeface="나눔고딕"/>
              </a:rPr>
              <a:t>요청</a:t>
            </a:r>
            <a:r>
              <a:rPr lang="en-US" altLang="ko-KR" sz="1200" dirty="0" smtClean="0">
                <a:latin typeface="나눔고딕"/>
                <a:ea typeface="나눔고딕"/>
                <a:cs typeface="나눔고딕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896840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0" y="0"/>
            <a:ext cx="9906000" cy="22764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147" name="Rectangle 53"/>
          <p:cNvSpPr>
            <a:spLocks noChangeArrowheads="1"/>
          </p:cNvSpPr>
          <p:nvPr/>
        </p:nvSpPr>
        <p:spPr bwMode="auto">
          <a:xfrm>
            <a:off x="0" y="549275"/>
            <a:ext cx="415925" cy="2303463"/>
          </a:xfrm>
          <a:prstGeom prst="rect">
            <a:avLst/>
          </a:prstGeom>
          <a:solidFill>
            <a:srgbClr val="0070C0">
              <a:alpha val="3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>
              <a:latin typeface="나눔고딕"/>
              <a:ea typeface="나눔고딕"/>
              <a:cs typeface="나눔고딕"/>
            </a:endParaRPr>
          </a:p>
        </p:txBody>
      </p:sp>
      <p:sp>
        <p:nvSpPr>
          <p:cNvPr id="6148" name="Rectangle 54"/>
          <p:cNvSpPr>
            <a:spLocks noChangeArrowheads="1"/>
          </p:cNvSpPr>
          <p:nvPr/>
        </p:nvSpPr>
        <p:spPr bwMode="auto">
          <a:xfrm>
            <a:off x="415925" y="549275"/>
            <a:ext cx="6343650" cy="2303463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>
              <a:latin typeface="나눔고딕"/>
              <a:ea typeface="나눔고딕"/>
              <a:cs typeface="나눔고딕"/>
            </a:endParaRPr>
          </a:p>
        </p:txBody>
      </p:sp>
      <p:sp>
        <p:nvSpPr>
          <p:cNvPr id="6149" name="Rectangle 55"/>
          <p:cNvSpPr>
            <a:spLocks noChangeArrowheads="1"/>
          </p:cNvSpPr>
          <p:nvPr/>
        </p:nvSpPr>
        <p:spPr bwMode="auto">
          <a:xfrm>
            <a:off x="7200900" y="549275"/>
            <a:ext cx="2705100" cy="2303463"/>
          </a:xfrm>
          <a:prstGeom prst="rect">
            <a:avLst/>
          </a:prstGeom>
          <a:solidFill>
            <a:srgbClr val="40A0DD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708647" y="802070"/>
            <a:ext cx="956149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9pPr>
          </a:lstStyle>
          <a:p>
            <a:pPr eaLnBrk="1" hangingPunct="1"/>
            <a:r>
              <a:rPr lang="ko-KR" altLang="en-US" sz="3200" b="1" dirty="0">
                <a:solidFill>
                  <a:schemeClr val="bg1"/>
                </a:solidFill>
                <a:latin typeface="나눔고딕"/>
                <a:ea typeface="나눔고딕"/>
                <a:cs typeface="나눔고딕"/>
              </a:rPr>
              <a:t>목차</a:t>
            </a:r>
          </a:p>
        </p:txBody>
      </p:sp>
      <p:sp>
        <p:nvSpPr>
          <p:cNvPr id="6152" name="Rectangle 23"/>
          <p:cNvSpPr>
            <a:spLocks noChangeArrowheads="1"/>
          </p:cNvSpPr>
          <p:nvPr/>
        </p:nvSpPr>
        <p:spPr bwMode="auto">
          <a:xfrm>
            <a:off x="947645" y="3045571"/>
            <a:ext cx="5806873" cy="1874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ko-KR" altLang="en-US" dirty="0" smtClean="0">
                <a:latin typeface="나눔고딕"/>
                <a:ea typeface="나눔고딕"/>
                <a:cs typeface="나눔고딕"/>
              </a:rPr>
              <a:t>제안 배경</a:t>
            </a:r>
            <a:endParaRPr lang="en-US" altLang="ko-KR" dirty="0" smtClean="0">
              <a:latin typeface="나눔고딕"/>
              <a:ea typeface="나눔고딕"/>
              <a:cs typeface="나눔고딕"/>
            </a:endParaRPr>
          </a:p>
          <a:p>
            <a:pPr>
              <a:lnSpc>
                <a:spcPct val="80000"/>
              </a:lnSpc>
            </a:pPr>
            <a:r>
              <a:rPr lang="en-US" altLang="ko-KR" dirty="0" smtClean="0">
                <a:latin typeface="나눔고딕"/>
                <a:ea typeface="나눔고딕"/>
                <a:cs typeface="나눔고딕"/>
              </a:rPr>
              <a:t> </a:t>
            </a:r>
            <a:endParaRPr lang="en-US" altLang="ko-KR" dirty="0">
              <a:latin typeface="나눔고딕"/>
              <a:ea typeface="나눔고딕"/>
              <a:cs typeface="나눔고딕"/>
            </a:endParaRPr>
          </a:p>
          <a:p>
            <a:pPr>
              <a:lnSpc>
                <a:spcPct val="80000"/>
              </a:lnSpc>
            </a:pPr>
            <a:r>
              <a:rPr lang="ko-KR" altLang="en-US" dirty="0" smtClean="0">
                <a:latin typeface="나눔고딕"/>
                <a:ea typeface="나눔고딕"/>
                <a:cs typeface="나눔고딕"/>
              </a:rPr>
              <a:t>제안 서비스 소개</a:t>
            </a:r>
            <a:endParaRPr lang="en-US" altLang="ko-KR" dirty="0" smtClean="0">
              <a:latin typeface="나눔고딕"/>
              <a:ea typeface="나눔고딕"/>
              <a:cs typeface="나눔고딕"/>
            </a:endParaRPr>
          </a:p>
          <a:p>
            <a:pPr>
              <a:lnSpc>
                <a:spcPct val="80000"/>
              </a:lnSpc>
            </a:pPr>
            <a:endParaRPr lang="en-US" altLang="ko-KR" dirty="0">
              <a:latin typeface="나눔고딕"/>
              <a:ea typeface="나눔고딕"/>
              <a:cs typeface="나눔고딕"/>
            </a:endParaRPr>
          </a:p>
          <a:p>
            <a:pPr>
              <a:lnSpc>
                <a:spcPct val="80000"/>
              </a:lnSpc>
            </a:pPr>
            <a:r>
              <a:rPr lang="ko-KR" altLang="en-US" dirty="0" smtClean="0">
                <a:latin typeface="나눔고딕"/>
                <a:ea typeface="나눔고딕"/>
                <a:cs typeface="나눔고딕"/>
              </a:rPr>
              <a:t>기대효과</a:t>
            </a:r>
            <a:endParaRPr lang="en-US" altLang="ko-KR" dirty="0" smtClean="0">
              <a:latin typeface="나눔고딕"/>
              <a:ea typeface="나눔고딕"/>
              <a:cs typeface="나눔고딕"/>
            </a:endParaRPr>
          </a:p>
          <a:p>
            <a:pPr>
              <a:lnSpc>
                <a:spcPct val="80000"/>
              </a:lnSpc>
            </a:pPr>
            <a:endParaRPr lang="en-US" altLang="ko-KR" dirty="0" smtClean="0">
              <a:latin typeface="나눔고딕"/>
              <a:ea typeface="나눔고딕"/>
              <a:cs typeface="나눔고딕"/>
            </a:endParaRPr>
          </a:p>
          <a:p>
            <a:pPr>
              <a:lnSpc>
                <a:spcPct val="80000"/>
              </a:lnSpc>
            </a:pPr>
            <a:r>
              <a:rPr lang="ko-KR" altLang="en-US" dirty="0">
                <a:latin typeface="나눔고딕"/>
                <a:ea typeface="나눔고딕"/>
                <a:cs typeface="나눔고딕"/>
              </a:rPr>
              <a:t>제안사 </a:t>
            </a:r>
            <a:r>
              <a:rPr lang="ko-KR" altLang="en-US" dirty="0" smtClean="0">
                <a:latin typeface="나눔고딕"/>
                <a:ea typeface="나눔고딕"/>
                <a:cs typeface="나눔고딕"/>
              </a:rPr>
              <a:t>소개</a:t>
            </a:r>
            <a:endParaRPr lang="en-US" altLang="ko-KR" dirty="0">
              <a:latin typeface="나눔고딕"/>
              <a:ea typeface="나눔고딕"/>
              <a:cs typeface="나눔고딕"/>
            </a:endParaRPr>
          </a:p>
          <a:p>
            <a:pPr>
              <a:lnSpc>
                <a:spcPct val="80000"/>
              </a:lnSpc>
            </a:pPr>
            <a:endParaRPr lang="en-US" altLang="ko-KR" dirty="0">
              <a:latin typeface="나눔고딕"/>
              <a:ea typeface="나눔고딕"/>
              <a:cs typeface="나눔고딕"/>
            </a:endParaRPr>
          </a:p>
        </p:txBody>
      </p:sp>
      <p:sp>
        <p:nvSpPr>
          <p:cNvPr id="6154" name="Rectangle 75"/>
          <p:cNvSpPr>
            <a:spLocks noChangeArrowheads="1"/>
          </p:cNvSpPr>
          <p:nvPr/>
        </p:nvSpPr>
        <p:spPr bwMode="auto">
          <a:xfrm>
            <a:off x="525369" y="3042550"/>
            <a:ext cx="604837" cy="2539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b="1" dirty="0" smtClean="0">
                <a:solidFill>
                  <a:srgbClr val="B2B2B2"/>
                </a:solidFill>
                <a:latin typeface="나눔고딕"/>
                <a:ea typeface="나눔고딕"/>
                <a:cs typeface="나눔고딕"/>
              </a:rPr>
              <a:t>1</a:t>
            </a:r>
          </a:p>
          <a:p>
            <a:pPr>
              <a:lnSpc>
                <a:spcPct val="80000"/>
              </a:lnSpc>
            </a:pPr>
            <a:endParaRPr lang="en-US" altLang="ko-KR" b="1" dirty="0">
              <a:solidFill>
                <a:srgbClr val="B2B2B2"/>
              </a:solidFill>
              <a:latin typeface="나눔고딕"/>
              <a:ea typeface="나눔고딕"/>
              <a:cs typeface="나눔고딕"/>
            </a:endParaRPr>
          </a:p>
          <a:p>
            <a:pPr>
              <a:lnSpc>
                <a:spcPct val="80000"/>
              </a:lnSpc>
            </a:pPr>
            <a:r>
              <a:rPr lang="en-US" altLang="ko-KR" b="1" dirty="0" smtClean="0">
                <a:solidFill>
                  <a:srgbClr val="B2B2B2"/>
                </a:solidFill>
                <a:latin typeface="나눔고딕"/>
                <a:ea typeface="나눔고딕"/>
                <a:cs typeface="나눔고딕"/>
              </a:rPr>
              <a:t>2</a:t>
            </a:r>
          </a:p>
          <a:p>
            <a:pPr>
              <a:lnSpc>
                <a:spcPct val="80000"/>
              </a:lnSpc>
            </a:pPr>
            <a:endParaRPr lang="en-US" altLang="ko-KR" b="1" dirty="0">
              <a:solidFill>
                <a:srgbClr val="B2B2B2"/>
              </a:solidFill>
              <a:latin typeface="나눔고딕"/>
              <a:ea typeface="나눔고딕"/>
              <a:cs typeface="나눔고딕"/>
            </a:endParaRPr>
          </a:p>
          <a:p>
            <a:pPr>
              <a:lnSpc>
                <a:spcPct val="80000"/>
              </a:lnSpc>
            </a:pPr>
            <a:r>
              <a:rPr lang="en-US" altLang="ko-KR" b="1" dirty="0" smtClean="0">
                <a:solidFill>
                  <a:srgbClr val="B2B2B2"/>
                </a:solidFill>
                <a:latin typeface="나눔고딕"/>
                <a:ea typeface="나눔고딕"/>
                <a:cs typeface="나눔고딕"/>
              </a:rPr>
              <a:t>3</a:t>
            </a:r>
          </a:p>
          <a:p>
            <a:pPr>
              <a:lnSpc>
                <a:spcPct val="80000"/>
              </a:lnSpc>
            </a:pPr>
            <a:endParaRPr lang="en-US" altLang="ko-KR" b="1" dirty="0">
              <a:solidFill>
                <a:srgbClr val="B2B2B2"/>
              </a:solidFill>
              <a:latin typeface="나눔고딕"/>
              <a:ea typeface="나눔고딕"/>
              <a:cs typeface="나눔고딕"/>
            </a:endParaRPr>
          </a:p>
          <a:p>
            <a:pPr>
              <a:lnSpc>
                <a:spcPct val="80000"/>
              </a:lnSpc>
            </a:pPr>
            <a:r>
              <a:rPr lang="en-US" altLang="ko-KR" b="1" dirty="0" smtClean="0">
                <a:solidFill>
                  <a:srgbClr val="B2B2B2"/>
                </a:solidFill>
                <a:latin typeface="나눔고딕"/>
                <a:ea typeface="나눔고딕"/>
                <a:cs typeface="나눔고딕"/>
              </a:rPr>
              <a:t>4</a:t>
            </a:r>
          </a:p>
          <a:p>
            <a:pPr>
              <a:lnSpc>
                <a:spcPct val="80000"/>
              </a:lnSpc>
            </a:pPr>
            <a:endParaRPr lang="en-US" altLang="ko-KR" b="1" dirty="0">
              <a:solidFill>
                <a:srgbClr val="B2B2B2"/>
              </a:solidFill>
              <a:latin typeface="나눔고딕"/>
              <a:ea typeface="나눔고딕"/>
              <a:cs typeface="나눔고딕"/>
            </a:endParaRPr>
          </a:p>
          <a:p>
            <a:pPr>
              <a:lnSpc>
                <a:spcPct val="80000"/>
              </a:lnSpc>
            </a:pPr>
            <a:endParaRPr lang="en-US" altLang="ko-KR" b="1" dirty="0" smtClean="0">
              <a:solidFill>
                <a:srgbClr val="B2B2B2"/>
              </a:solidFill>
              <a:latin typeface="나눔고딕"/>
              <a:ea typeface="나눔고딕"/>
              <a:cs typeface="나눔고딕"/>
            </a:endParaRPr>
          </a:p>
          <a:p>
            <a:pPr>
              <a:lnSpc>
                <a:spcPct val="80000"/>
              </a:lnSpc>
            </a:pPr>
            <a:endParaRPr lang="en-US" altLang="ko-KR" b="1" dirty="0" smtClean="0">
              <a:solidFill>
                <a:srgbClr val="B2B2B2"/>
              </a:solidFill>
              <a:latin typeface="나눔고딕"/>
              <a:ea typeface="나눔고딕"/>
              <a:cs typeface="나눔고딕"/>
            </a:endParaRPr>
          </a:p>
          <a:p>
            <a:pPr>
              <a:lnSpc>
                <a:spcPct val="80000"/>
              </a:lnSpc>
            </a:pPr>
            <a:endParaRPr lang="en-US" altLang="ko-KR" b="1" dirty="0" smtClean="0">
              <a:solidFill>
                <a:srgbClr val="B2B2B2"/>
              </a:solidFill>
              <a:latin typeface="나눔고딕"/>
              <a:ea typeface="나눔고딕"/>
              <a:cs typeface="나눔고딕"/>
            </a:endParaRPr>
          </a:p>
        </p:txBody>
      </p:sp>
      <p:pic>
        <p:nvPicPr>
          <p:cNvPr id="6155" name="그림 23" descr="01 copy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288925"/>
            <a:ext cx="5383212" cy="53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0" y="0"/>
            <a:ext cx="9906000" cy="22764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219" name="Rectangle 53"/>
          <p:cNvSpPr>
            <a:spLocks noChangeArrowheads="1"/>
          </p:cNvSpPr>
          <p:nvPr/>
        </p:nvSpPr>
        <p:spPr bwMode="auto">
          <a:xfrm>
            <a:off x="0" y="549275"/>
            <a:ext cx="415925" cy="2303463"/>
          </a:xfrm>
          <a:prstGeom prst="rect">
            <a:avLst/>
          </a:prstGeom>
          <a:solidFill>
            <a:srgbClr val="0070C0">
              <a:alpha val="3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>
              <a:latin typeface="나눔고딕"/>
              <a:ea typeface="나눔고딕"/>
              <a:cs typeface="나눔고딕"/>
            </a:endParaRPr>
          </a:p>
        </p:txBody>
      </p:sp>
      <p:sp>
        <p:nvSpPr>
          <p:cNvPr id="5124" name="Rectangle 54"/>
          <p:cNvSpPr>
            <a:spLocks noChangeArrowheads="1"/>
          </p:cNvSpPr>
          <p:nvPr/>
        </p:nvSpPr>
        <p:spPr bwMode="auto">
          <a:xfrm>
            <a:off x="415925" y="549275"/>
            <a:ext cx="6343650" cy="2303463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wrap="none" anchor="ctr"/>
          <a:lstStyle/>
          <a:p>
            <a:endParaRPr lang="ko-KR" altLang="en-US">
              <a:solidFill>
                <a:srgbClr val="FFFFFF"/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9221" name="Rectangle 55"/>
          <p:cNvSpPr>
            <a:spLocks noChangeArrowheads="1"/>
          </p:cNvSpPr>
          <p:nvPr/>
        </p:nvSpPr>
        <p:spPr bwMode="auto">
          <a:xfrm>
            <a:off x="7200900" y="549275"/>
            <a:ext cx="2705100" cy="2303463"/>
          </a:xfrm>
          <a:prstGeom prst="rect">
            <a:avLst/>
          </a:prstGeom>
          <a:solidFill>
            <a:srgbClr val="40A0DD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831850" y="877888"/>
            <a:ext cx="19728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9pPr>
          </a:lstStyle>
          <a:p>
            <a:pPr eaLnBrk="1" hangingPunct="1"/>
            <a:r>
              <a:rPr lang="ko-KR" altLang="en-US" sz="2800" b="1" dirty="0" smtClean="0">
                <a:solidFill>
                  <a:schemeClr val="bg1"/>
                </a:solidFill>
                <a:latin typeface="나눔고딕"/>
                <a:ea typeface="나눔고딕"/>
                <a:cs typeface="나눔고딕"/>
              </a:rPr>
              <a:t>제안사 소개 </a:t>
            </a:r>
            <a:endParaRPr lang="ko-KR" altLang="en-US" sz="2800" b="1" dirty="0">
              <a:solidFill>
                <a:schemeClr val="bg1"/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9223" name="Text Box 14"/>
          <p:cNvSpPr txBox="1">
            <a:spLocks noChangeArrowheads="1"/>
          </p:cNvSpPr>
          <p:nvPr/>
        </p:nvSpPr>
        <p:spPr bwMode="auto">
          <a:xfrm>
            <a:off x="542925" y="29305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9pPr>
          </a:lstStyle>
          <a:p>
            <a:pPr eaLnBrk="1" hangingPunct="1"/>
            <a:endParaRPr lang="ko-KR">
              <a:latin typeface="나눔고딕"/>
              <a:ea typeface="나눔고딕"/>
              <a:cs typeface="나눔고딕"/>
            </a:endParaRPr>
          </a:p>
        </p:txBody>
      </p:sp>
      <p:sp>
        <p:nvSpPr>
          <p:cNvPr id="9224" name="Rectangle 23"/>
          <p:cNvSpPr>
            <a:spLocks noChangeArrowheads="1"/>
          </p:cNvSpPr>
          <p:nvPr/>
        </p:nvSpPr>
        <p:spPr bwMode="auto">
          <a:xfrm>
            <a:off x="797072" y="3020465"/>
            <a:ext cx="4303383" cy="1454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ko-KR" altLang="en-US" sz="1600" dirty="0" smtClean="0">
                <a:latin typeface="나눔고딕"/>
                <a:ea typeface="나눔고딕"/>
                <a:cs typeface="나눔고딕"/>
              </a:rPr>
              <a:t>제안사 일반</a:t>
            </a:r>
            <a:endParaRPr lang="en-US" altLang="ko-KR" sz="1600" dirty="0" smtClean="0">
              <a:latin typeface="나눔고딕"/>
              <a:ea typeface="나눔고딕"/>
              <a:cs typeface="나눔고딕"/>
            </a:endParaRPr>
          </a:p>
          <a:p>
            <a:pPr>
              <a:lnSpc>
                <a:spcPct val="140000"/>
              </a:lnSpc>
            </a:pPr>
            <a:r>
              <a:rPr lang="ko-KR" altLang="en-US" sz="1600" dirty="0" smtClean="0">
                <a:latin typeface="나눔고딕"/>
                <a:ea typeface="나눔고딕"/>
                <a:cs typeface="나눔고딕"/>
              </a:rPr>
              <a:t>제안사 주요연혁</a:t>
            </a:r>
            <a:endParaRPr lang="en-US" altLang="ko-KR" sz="1600" dirty="0" smtClean="0">
              <a:latin typeface="나눔고딕"/>
              <a:ea typeface="나눔고딕"/>
              <a:cs typeface="나눔고딕"/>
            </a:endParaRPr>
          </a:p>
          <a:p>
            <a:pPr>
              <a:lnSpc>
                <a:spcPct val="140000"/>
              </a:lnSpc>
            </a:pPr>
            <a:r>
              <a:rPr lang="ko-KR" altLang="en-US" sz="1600" dirty="0" smtClean="0">
                <a:latin typeface="나눔고딕"/>
                <a:ea typeface="나눔고딕"/>
                <a:cs typeface="나눔고딕"/>
              </a:rPr>
              <a:t>제안사 조직 및 인원현황</a:t>
            </a:r>
            <a:endParaRPr lang="en-US" altLang="ko-KR" sz="1600" dirty="0" smtClean="0">
              <a:latin typeface="나눔고딕"/>
              <a:ea typeface="나눔고딕"/>
              <a:cs typeface="나눔고딕"/>
            </a:endParaRPr>
          </a:p>
          <a:p>
            <a:pPr>
              <a:lnSpc>
                <a:spcPct val="140000"/>
              </a:lnSpc>
            </a:pPr>
            <a:endParaRPr lang="en-US" altLang="ko-KR" sz="1600" dirty="0" smtClean="0">
              <a:latin typeface="나눔고딕"/>
              <a:ea typeface="나눔고딕"/>
              <a:cs typeface="나눔고딕"/>
            </a:endParaRPr>
          </a:p>
        </p:txBody>
      </p:sp>
      <p:sp>
        <p:nvSpPr>
          <p:cNvPr id="9226" name="Rectangle 75"/>
          <p:cNvSpPr>
            <a:spLocks noChangeArrowheads="1"/>
          </p:cNvSpPr>
          <p:nvPr/>
        </p:nvSpPr>
        <p:spPr bwMode="auto">
          <a:xfrm>
            <a:off x="417661" y="3020465"/>
            <a:ext cx="604837" cy="2488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1600" b="1" dirty="0">
                <a:solidFill>
                  <a:srgbClr val="B2B2B2"/>
                </a:solidFill>
                <a:latin typeface="나눔고딕"/>
                <a:ea typeface="나눔고딕"/>
                <a:cs typeface="나눔고딕"/>
              </a:rPr>
              <a:t>1</a:t>
            </a:r>
          </a:p>
          <a:p>
            <a:pPr>
              <a:lnSpc>
                <a:spcPct val="140000"/>
              </a:lnSpc>
            </a:pPr>
            <a:r>
              <a:rPr lang="en-US" altLang="ko-KR" sz="1600" b="1" dirty="0" smtClean="0">
                <a:solidFill>
                  <a:srgbClr val="B2B2B2"/>
                </a:solidFill>
                <a:latin typeface="나눔고딕"/>
                <a:ea typeface="나눔고딕"/>
                <a:cs typeface="나눔고딕"/>
              </a:rPr>
              <a:t>2</a:t>
            </a:r>
          </a:p>
          <a:p>
            <a:pPr>
              <a:lnSpc>
                <a:spcPct val="140000"/>
              </a:lnSpc>
            </a:pPr>
            <a:r>
              <a:rPr lang="ko-KR" altLang="ko-KR" sz="1600" b="1" dirty="0" smtClean="0">
                <a:solidFill>
                  <a:srgbClr val="B2B2B2"/>
                </a:solidFill>
                <a:latin typeface="나눔고딕"/>
                <a:ea typeface="나눔고딕"/>
                <a:cs typeface="나눔고딕"/>
              </a:rPr>
              <a:t>3</a:t>
            </a:r>
            <a:endParaRPr lang="en-US" altLang="ko-KR" sz="1600" b="1" dirty="0" smtClean="0">
              <a:solidFill>
                <a:srgbClr val="B2B2B2"/>
              </a:solidFill>
              <a:latin typeface="나눔고딕"/>
              <a:ea typeface="나눔고딕"/>
              <a:cs typeface="나눔고딕"/>
            </a:endParaRPr>
          </a:p>
          <a:p>
            <a:pPr>
              <a:lnSpc>
                <a:spcPct val="140000"/>
              </a:lnSpc>
            </a:pPr>
            <a:endParaRPr lang="en-US" altLang="ko-KR" sz="1600" b="1" dirty="0" smtClean="0">
              <a:solidFill>
                <a:srgbClr val="B2B2B2"/>
              </a:solidFill>
              <a:latin typeface="나눔고딕"/>
              <a:ea typeface="나눔고딕"/>
              <a:cs typeface="나눔고딕"/>
            </a:endParaRPr>
          </a:p>
          <a:p>
            <a:pPr>
              <a:lnSpc>
                <a:spcPct val="140000"/>
              </a:lnSpc>
            </a:pPr>
            <a:endParaRPr lang="en-US" altLang="ko-KR" sz="1600" b="1" dirty="0" smtClean="0">
              <a:solidFill>
                <a:srgbClr val="B2B2B2"/>
              </a:solidFill>
              <a:latin typeface="나눔고딕"/>
              <a:ea typeface="나눔고딕"/>
              <a:cs typeface="나눔고딕"/>
            </a:endParaRPr>
          </a:p>
          <a:p>
            <a:pPr>
              <a:lnSpc>
                <a:spcPct val="140000"/>
              </a:lnSpc>
            </a:pPr>
            <a:endParaRPr lang="en-US" altLang="ko-KR" sz="1600" b="1" dirty="0" smtClean="0">
              <a:solidFill>
                <a:srgbClr val="B2B2B2"/>
              </a:solidFill>
              <a:latin typeface="나눔고딕"/>
              <a:ea typeface="나눔고딕"/>
              <a:cs typeface="나눔고딕"/>
            </a:endParaRPr>
          </a:p>
          <a:p>
            <a:pPr>
              <a:lnSpc>
                <a:spcPct val="140000"/>
              </a:lnSpc>
            </a:pPr>
            <a:endParaRPr lang="en-US" altLang="ko-KR" sz="1600" b="1" dirty="0">
              <a:solidFill>
                <a:srgbClr val="B2B2B2"/>
              </a:solidFill>
              <a:latin typeface="나눔고딕"/>
              <a:ea typeface="나눔고딕"/>
              <a:cs typeface="나눔고딕"/>
            </a:endParaRPr>
          </a:p>
        </p:txBody>
      </p:sp>
      <p:pic>
        <p:nvPicPr>
          <p:cNvPr id="9227" name="그림 23" descr="01 copy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288925"/>
            <a:ext cx="5383212" cy="53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2087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8"/>
          <p:cNvSpPr txBox="1">
            <a:spLocks noChangeArrowheads="1"/>
          </p:cNvSpPr>
          <p:nvPr/>
        </p:nvSpPr>
        <p:spPr bwMode="auto">
          <a:xfrm>
            <a:off x="208491" y="505974"/>
            <a:ext cx="9561810" cy="110286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9pPr>
          </a:lstStyle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en-US" altLang="ko-KR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/>
                <a:ea typeface="나눔고딕"/>
                <a:cs typeface="나눔고딕"/>
              </a:rPr>
              <a:t>BA SOLUTIONS</a:t>
            </a:r>
            <a:r>
              <a:rPr lang="ko-KR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/>
                <a:ea typeface="나눔고딕"/>
                <a:cs typeface="나눔고딕"/>
              </a:rPr>
              <a:t>는 </a:t>
            </a:r>
            <a:r>
              <a:rPr lang="en-US" altLang="ko-KR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/>
                <a:ea typeface="나눔고딕"/>
                <a:cs typeface="나눔고딕"/>
              </a:rPr>
              <a:t>IT Infra </a:t>
            </a:r>
            <a:r>
              <a:rPr lang="ko-KR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/>
                <a:ea typeface="나눔고딕"/>
                <a:cs typeface="나눔고딕"/>
              </a:rPr>
              <a:t>솔루션을 기반으로 하는 전문 솔루션컨설팅 부문에서 신뢰받는 기업으로 </a:t>
            </a:r>
            <a:r>
              <a:rPr lang="en-US" altLang="ko-KR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/>
                <a:ea typeface="나눔고딕"/>
                <a:cs typeface="나눔고딕"/>
              </a:rPr>
              <a:t>IT </a:t>
            </a:r>
            <a:r>
              <a:rPr lang="ko-KR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/>
                <a:ea typeface="나눔고딕"/>
                <a:cs typeface="나눔고딕"/>
              </a:rPr>
              <a:t>솔루션디자인</a:t>
            </a:r>
            <a:r>
              <a:rPr lang="en-US" altLang="ko-KR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/>
                <a:ea typeface="나눔고딕"/>
                <a:cs typeface="나눔고딕"/>
              </a:rPr>
              <a:t>, </a:t>
            </a:r>
            <a:r>
              <a:rPr lang="ko-KR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/>
                <a:ea typeface="나눔고딕"/>
                <a:cs typeface="나눔고딕"/>
              </a:rPr>
              <a:t>컨설팅</a:t>
            </a:r>
            <a:r>
              <a:rPr lang="en-US" altLang="ko-KR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/>
                <a:ea typeface="나눔고딕"/>
                <a:cs typeface="나눔고딕"/>
              </a:rPr>
              <a:t> </a:t>
            </a:r>
            <a:r>
              <a:rPr lang="ko-KR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/>
                <a:ea typeface="나눔고딕"/>
                <a:cs typeface="나눔고딕"/>
              </a:rPr>
              <a:t>및 </a:t>
            </a:r>
            <a:r>
              <a:rPr lang="ko-KR" altLang="en-US" sz="20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/>
                <a:ea typeface="나눔고딕"/>
                <a:cs typeface="나눔고딕"/>
              </a:rPr>
              <a:t>서비스분야에서 </a:t>
            </a:r>
            <a:r>
              <a:rPr lang="ko-KR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/>
                <a:ea typeface="나눔고딕"/>
                <a:cs typeface="나눔고딕"/>
              </a:rPr>
              <a:t>능력을 인정 받고 있으며 세계 최고 품질의 </a:t>
            </a:r>
            <a:r>
              <a:rPr lang="en-US" altLang="ko-KR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/>
                <a:ea typeface="나눔고딕"/>
                <a:cs typeface="나눔고딕"/>
              </a:rPr>
              <a:t>IT </a:t>
            </a:r>
            <a:r>
              <a:rPr lang="ko-KR" altLang="en-US" sz="20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/>
                <a:ea typeface="나눔고딕"/>
                <a:cs typeface="나눔고딕"/>
              </a:rPr>
              <a:t>서비스 </a:t>
            </a:r>
            <a:r>
              <a:rPr lang="ko-KR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/>
                <a:ea typeface="나눔고딕"/>
                <a:cs typeface="나눔고딕"/>
              </a:rPr>
              <a:t>기업을 목표로 꾸준히 성장하고 있습니다</a:t>
            </a:r>
            <a:r>
              <a:rPr lang="en-US" altLang="ko-KR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/>
                <a:ea typeface="나눔고딕"/>
                <a:cs typeface="나눔고딕"/>
              </a:rPr>
              <a:t>.</a:t>
            </a:r>
            <a:r>
              <a:rPr lang="ko-KR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/>
                <a:ea typeface="나눔고딕"/>
                <a:cs typeface="나눔고딕"/>
              </a:rPr>
              <a:t> </a:t>
            </a:r>
          </a:p>
        </p:txBody>
      </p:sp>
      <p:sp>
        <p:nvSpPr>
          <p:cNvPr id="40" name="Rectangle 13"/>
          <p:cNvSpPr txBox="1">
            <a:spLocks noChangeArrowheads="1"/>
          </p:cNvSpPr>
          <p:nvPr/>
        </p:nvSpPr>
        <p:spPr>
          <a:xfrm>
            <a:off x="0" y="23556"/>
            <a:ext cx="7574296" cy="447553"/>
          </a:xfrm>
          <a:prstGeom prst="rect">
            <a:avLst/>
          </a:prstGeom>
        </p:spPr>
        <p:txBody>
          <a:bodyPr/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맑은 고딕" charset="0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charset="0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charset="0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charset="0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charset="0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l" defTabSz="806450" eaLnBrk="1" hangingPunct="1">
              <a:defRPr/>
            </a:pP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/>
                <a:ea typeface="나눔고딕"/>
                <a:cs typeface="나눔고딕"/>
              </a:rPr>
              <a:t>제안사 일반</a:t>
            </a:r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7628473" y="85388"/>
            <a:ext cx="2277527" cy="2985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latinLnBrk="0">
              <a:lnSpc>
                <a:spcPct val="13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 </a:t>
            </a:r>
            <a:r>
              <a:rPr kumimoji="0"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제안개요</a:t>
            </a:r>
            <a:endParaRPr kumimoji="0"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  <a:cs typeface="나눔고딕"/>
            </a:endParaRPr>
          </a:p>
        </p:txBody>
      </p:sp>
      <p:graphicFrame>
        <p:nvGraphicFramePr>
          <p:cNvPr id="14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718175"/>
              </p:ext>
            </p:extLst>
          </p:nvPr>
        </p:nvGraphicFramePr>
        <p:xfrm>
          <a:off x="3369246" y="1852018"/>
          <a:ext cx="6270055" cy="4183511"/>
        </p:xfrm>
        <a:graphic>
          <a:graphicData uri="http://schemas.openxmlformats.org/drawingml/2006/table">
            <a:tbl>
              <a:tblPr/>
              <a:tblGrid>
                <a:gridCol w="1415283"/>
                <a:gridCol w="1804869"/>
                <a:gridCol w="1577418"/>
                <a:gridCol w="1472485"/>
              </a:tblGrid>
              <a:tr h="3156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/>
                          <a:ea typeface="나눔고딕"/>
                          <a:cs typeface="나눔고딕"/>
                        </a:rPr>
                        <a:t>회    사   명</a:t>
                      </a: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나눔고딕"/>
                        <a:ea typeface="나눔고딕"/>
                        <a:cs typeface="나눔고딕"/>
                      </a:endParaRPr>
                    </a:p>
                  </a:txBody>
                  <a:tcPr marL="38998" marR="38998" marT="33224" marB="33224" anchor="ctr" horzOverflow="overflow"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DBDBDB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나눔고딕"/>
                          <a:ea typeface="나눔고딕"/>
                          <a:cs typeface="나눔고딕"/>
                        </a:rPr>
                        <a:t>㈜비에이솔루션즈</a:t>
                      </a:r>
                    </a:p>
                  </a:txBody>
                  <a:tcPr marL="155992" marR="38998" marT="33224" marB="33224" anchor="ctr" horzOverflow="overflow"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/>
                          <a:ea typeface="나눔고딕"/>
                          <a:cs typeface="나눔고딕"/>
                        </a:rPr>
                        <a:t>대  표  자</a:t>
                      </a: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나눔고딕"/>
                        <a:ea typeface="나눔고딕"/>
                        <a:cs typeface="나눔고딕"/>
                      </a:endParaRPr>
                    </a:p>
                  </a:txBody>
                  <a:tcPr marL="155992" marR="38998" marT="33224" marB="33224" anchor="ctr" horzOverflow="overflow"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DBDBDB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나눔고딕"/>
                          <a:ea typeface="나눔고딕"/>
                          <a:cs typeface="나눔고딕"/>
                        </a:rPr>
                        <a:t>김  성  진</a:t>
                      </a:r>
                    </a:p>
                  </a:txBody>
                  <a:tcPr marL="155992" marR="38998" marT="33224" marB="33224" anchor="ctr" horzOverflow="overflow"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6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나눔고딕"/>
                          <a:ea typeface="나눔고딕"/>
                          <a:cs typeface="나눔고딕"/>
                        </a:rPr>
                        <a:t>법인등록번호</a:t>
                      </a:r>
                    </a:p>
                  </a:txBody>
                  <a:tcPr marL="38998" marR="38998" marT="33224" marB="33224" anchor="ctr" horzOverflow="overflow"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DBDBDB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/>
                          <a:ea typeface="나눔고딕"/>
                          <a:cs typeface="나눔고딕"/>
                        </a:rPr>
                        <a:t>110111-3836793</a:t>
                      </a:r>
                      <a:endParaRPr kumimoji="1" lang="en-US" altLang="ko-KR" sz="1400" b="0" i="0" u="none" strike="noStrike" cap="none" normalizeH="0" baseline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나눔고딕"/>
                        <a:ea typeface="나눔고딕"/>
                        <a:cs typeface="나눔고딕"/>
                      </a:endParaRPr>
                    </a:p>
                  </a:txBody>
                  <a:tcPr marL="155992" marR="38998" marT="33224" marB="33224" anchor="ctr" horzOverflow="overflow"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나눔고딕"/>
                          <a:ea typeface="나눔고딕"/>
                          <a:cs typeface="나눔고딕"/>
                        </a:rPr>
                        <a:t>사업자 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나눔고딕"/>
                          <a:ea typeface="나눔고딕"/>
                          <a:cs typeface="나눔고딕"/>
                        </a:rPr>
                        <a:t>등록번호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나눔고딕"/>
                        <a:ea typeface="나눔고딕"/>
                        <a:cs typeface="나눔고딕"/>
                      </a:endParaRPr>
                    </a:p>
                  </a:txBody>
                  <a:tcPr marL="155992" marR="38998" marT="33224" marB="33224" anchor="ctr" horzOverflow="overflow"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DBDBDB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나눔고딕"/>
                          <a:ea typeface="나눔고딕"/>
                          <a:cs typeface="나눔고딕"/>
                        </a:rPr>
                        <a:t>206-86-22663</a:t>
                      </a:r>
                    </a:p>
                  </a:txBody>
                  <a:tcPr marL="155992" marR="38998" marT="33224" marB="33224" anchor="ctr" horzOverflow="overflow"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6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/>
                          <a:ea typeface="나눔고딕"/>
                          <a:cs typeface="나눔고딕"/>
                        </a:rPr>
                        <a:t>사 업 분 야</a:t>
                      </a: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나눔고딕"/>
                        <a:ea typeface="나눔고딕"/>
                        <a:cs typeface="나눔고딕"/>
                      </a:endParaRPr>
                    </a:p>
                  </a:txBody>
                  <a:tcPr marL="38998" marR="38998" marT="33224" marB="33224" anchor="ctr" horzOverflow="overflow"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DBDBDB"/>
                        </a:gs>
                      </a:gsLst>
                      <a:lin ang="0" scaled="1"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나눔고딕"/>
                          <a:ea typeface="나눔고딕"/>
                          <a:cs typeface="나눔고딕"/>
                        </a:rPr>
                        <a:t> 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나눔고딕"/>
                          <a:ea typeface="나눔고딕"/>
                          <a:cs typeface="나눔고딕"/>
                        </a:rPr>
                        <a:t>IBM 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나눔고딕"/>
                          <a:ea typeface="나눔고딕"/>
                          <a:cs typeface="나눔고딕"/>
                        </a:rPr>
                        <a:t>제품 및 솔루션 사업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나눔고딕"/>
                        <a:ea typeface="나눔고딕"/>
                        <a:cs typeface="나눔고딕"/>
                      </a:endParaRPr>
                    </a:p>
                    <a:p>
                      <a:pPr marL="0" marR="0" lvl="0" indent="0" algn="just" defTabSz="914400" rtl="0" eaLnBrk="0" fontAlgn="base" latinLnBrk="1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나눔고딕"/>
                          <a:ea typeface="나눔고딕"/>
                          <a:cs typeface="나눔고딕"/>
                        </a:rPr>
                        <a:t> IT Infra 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나눔고딕"/>
                          <a:ea typeface="나눔고딕"/>
                          <a:cs typeface="나눔고딕"/>
                        </a:rPr>
                        <a:t>솔루션 컨설팅 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나눔고딕"/>
                        <a:ea typeface="나눔고딕"/>
                        <a:cs typeface="나눔고딕"/>
                      </a:endParaRPr>
                    </a:p>
                    <a:p>
                      <a:pPr marL="0" marR="0" lvl="0" indent="0" algn="just" defTabSz="914400" rtl="0" eaLnBrk="0" fontAlgn="base" latinLnBrk="1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나눔고딕"/>
                          <a:ea typeface="나눔고딕"/>
                          <a:cs typeface="나눔고딕"/>
                        </a:rPr>
                        <a:t>  - ISP, 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나눔고딕"/>
                          <a:ea typeface="나눔고딕"/>
                          <a:cs typeface="나눔고딕"/>
                        </a:rPr>
                        <a:t>솔루션 디자인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나눔고딕"/>
                          <a:ea typeface="나눔고딕"/>
                          <a:cs typeface="나눔고딕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나눔고딕"/>
                          <a:ea typeface="나눔고딕"/>
                          <a:cs typeface="나눔고딕"/>
                        </a:rPr>
                        <a:t>솔루션 개발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나눔고딕"/>
                        <a:ea typeface="나눔고딕"/>
                        <a:cs typeface="나눔고딕"/>
                      </a:endParaRPr>
                    </a:p>
                    <a:p>
                      <a:pPr marL="0" marR="0" lvl="0" indent="0" algn="just" defTabSz="914400" rtl="0" eaLnBrk="0" fontAlgn="base" latinLnBrk="1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나눔고딕"/>
                          <a:ea typeface="나눔고딕"/>
                          <a:cs typeface="나눔고딕"/>
                        </a:rPr>
                        <a:t> IT 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나눔고딕"/>
                          <a:ea typeface="나눔고딕"/>
                          <a:cs typeface="나눔고딕"/>
                        </a:rPr>
                        <a:t>컨설팅 서비스 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나눔고딕"/>
                        <a:ea typeface="나눔고딕"/>
                        <a:cs typeface="나눔고딕"/>
                      </a:endParaRPr>
                    </a:p>
                    <a:p>
                      <a:pPr marL="0" marR="0" lvl="0" indent="0" algn="just" defTabSz="914400" rtl="0" eaLnBrk="0" fontAlgn="base" latinLnBrk="1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나눔고딕"/>
                          <a:ea typeface="나눔고딕"/>
                          <a:cs typeface="나눔고딕"/>
                        </a:rPr>
                        <a:t>  - 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나눔고딕"/>
                          <a:ea typeface="나눔고딕"/>
                          <a:cs typeface="나눔고딕"/>
                        </a:rPr>
                        <a:t>비즈니스 프로세스 설계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나눔고딕"/>
                          <a:ea typeface="나눔고딕"/>
                          <a:cs typeface="나눔고딕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나눔고딕"/>
                          <a:ea typeface="나눔고딕"/>
                          <a:cs typeface="나눔고딕"/>
                        </a:rPr>
                        <a:t>시스템 보안설계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나눔고딕"/>
                        <a:ea typeface="나눔고딕"/>
                        <a:cs typeface="나눔고딕"/>
                      </a:endParaRPr>
                    </a:p>
                    <a:p>
                      <a:pPr marL="0" marR="0" lvl="0" indent="0" algn="just" defTabSz="914400" rtl="0" eaLnBrk="0" fontAlgn="base" latinLnBrk="1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나눔고딕"/>
                          <a:ea typeface="나눔고딕"/>
                          <a:cs typeface="나눔고딕"/>
                        </a:rPr>
                        <a:t> 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나눔고딕"/>
                          <a:ea typeface="나눔고딕"/>
                          <a:cs typeface="나눔고딕"/>
                        </a:rPr>
                        <a:t>통합유지보수 서비스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나눔고딕"/>
                        <a:ea typeface="나눔고딕"/>
                        <a:cs typeface="나눔고딕"/>
                      </a:endParaRPr>
                    </a:p>
                    <a:p>
                      <a:pPr marL="0" marR="0" lvl="0" indent="0" algn="just" defTabSz="914400" rtl="0" eaLnBrk="0" fontAlgn="base" latinLnBrk="1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나눔고딕"/>
                          <a:ea typeface="나눔고딕"/>
                          <a:cs typeface="나눔고딕"/>
                        </a:rPr>
                        <a:t>  - 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나눔고딕"/>
                          <a:ea typeface="나눔고딕"/>
                          <a:cs typeface="나눔고딕"/>
                        </a:rPr>
                        <a:t>통합관제 솔루션 개발 및 서비스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나눔고딕"/>
                        <a:ea typeface="나눔고딕"/>
                        <a:cs typeface="나눔고딕"/>
                      </a:endParaRPr>
                    </a:p>
                    <a:p>
                      <a:pPr marL="0" marR="0" lvl="0" indent="0" algn="just" defTabSz="914400" rtl="0" eaLnBrk="0" fontAlgn="base" latinLnBrk="1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나눔고딕"/>
                          <a:ea typeface="나눔고딕"/>
                          <a:cs typeface="나눔고딕"/>
                        </a:rPr>
                        <a:t>  - Total IT Outsourcing 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나눔고딕"/>
                          <a:ea typeface="나눔고딕"/>
                          <a:cs typeface="나눔고딕"/>
                        </a:rPr>
                        <a:t>Service</a:t>
                      </a:r>
                    </a:p>
                    <a:p>
                      <a:pPr marL="0" marR="0" lvl="0" indent="0" algn="just" defTabSz="914400" rtl="0" eaLnBrk="0" fontAlgn="base" latinLnBrk="1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나눔고딕"/>
                          <a:ea typeface="나눔고딕"/>
                          <a:cs typeface="나눔고딕"/>
                        </a:rPr>
                        <a:t> 신기술사업부 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나눔고딕"/>
                        <a:ea typeface="나눔고딕"/>
                        <a:cs typeface="나눔고딕"/>
                      </a:endParaRPr>
                    </a:p>
                    <a:p>
                      <a:pPr marL="0" marR="0" lvl="0" indent="0" algn="just" defTabSz="914400" rtl="0" eaLnBrk="0" fontAlgn="base" latinLnBrk="1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나눔고딕"/>
                          <a:ea typeface="나눔고딕"/>
                          <a:cs typeface="나눔고딕"/>
                        </a:rPr>
                        <a:t>  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나눔고딕"/>
                          <a:ea typeface="나눔고딕"/>
                          <a:cs typeface="나눔고딕"/>
                        </a:rPr>
                        <a:t>-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나눔고딕"/>
                          <a:ea typeface="나눔고딕"/>
                          <a:cs typeface="나눔고딕"/>
                        </a:rPr>
                        <a:t> 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나눔고딕"/>
                          <a:ea typeface="나눔고딕"/>
                          <a:cs typeface="나눔고딕"/>
                        </a:rPr>
                        <a:t>Jammer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나눔고딕"/>
                          <a:ea typeface="나눔고딕"/>
                          <a:cs typeface="나눔고딕"/>
                        </a:rPr>
                        <a:t> 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나눔고딕"/>
                          <a:ea typeface="나눔고딕"/>
                          <a:cs typeface="나눔고딕"/>
                        </a:rPr>
                        <a:t>Device and Solution</a:t>
                      </a:r>
                    </a:p>
                  </a:txBody>
                  <a:tcPr marL="155992" marR="38998" marT="33224" marB="33224" anchor="ctr" horzOverflow="overflow"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409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/>
                          <a:ea typeface="나눔고딕"/>
                          <a:cs typeface="나눔고딕"/>
                        </a:rPr>
                        <a:t>주         소</a:t>
                      </a: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나눔고딕"/>
                        <a:ea typeface="나눔고딕"/>
                        <a:cs typeface="나눔고딕"/>
                      </a:endParaRPr>
                    </a:p>
                  </a:txBody>
                  <a:tcPr marL="38998" marR="38998" marT="33224" marB="33224" anchor="ctr" horzOverflow="overflow"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DBDBDB"/>
                        </a:gs>
                      </a:gsLst>
                      <a:lin ang="0" scaled="1"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나눔고딕"/>
                          <a:ea typeface="나눔고딕"/>
                          <a:cs typeface="나눔고딕"/>
                        </a:rPr>
                        <a:t>경기도 성남시 분당구 서현동 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나눔고딕"/>
                          <a:ea typeface="나눔고딕"/>
                          <a:cs typeface="나눔고딕"/>
                        </a:rPr>
                        <a:t>168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나눔고딕"/>
                          <a:ea typeface="나눔고딕"/>
                          <a:cs typeface="나눔고딕"/>
                        </a:rPr>
                        <a:t>번지</a:t>
                      </a:r>
                      <a:endParaRPr kumimoji="1" 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나눔고딕"/>
                        <a:ea typeface="나눔고딕"/>
                        <a:cs typeface="나눔고딕"/>
                      </a:endParaRPr>
                    </a:p>
                  </a:txBody>
                  <a:tcPr marL="155992" marR="38998" marT="33224" marB="33224" anchor="ctr" horzOverflow="overflow"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409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/>
                          <a:ea typeface="나눔고딕"/>
                          <a:cs typeface="나눔고딕"/>
                        </a:rPr>
                        <a:t>전 화 번 호</a:t>
                      </a: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나눔고딕"/>
                        <a:ea typeface="나눔고딕"/>
                        <a:cs typeface="나눔고딕"/>
                      </a:endParaRPr>
                    </a:p>
                  </a:txBody>
                  <a:tcPr marL="38998" marR="38998" marT="33224" marB="33224" anchor="ctr" horzOverflow="overflow"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DBDBDB"/>
                        </a:gs>
                      </a:gsLst>
                      <a:lin ang="0" scaled="1"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/>
                          <a:ea typeface="나눔고딕"/>
                          <a:cs typeface="나눔고딕"/>
                        </a:rPr>
                        <a:t>02-576-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/>
                          <a:ea typeface="나눔고딕"/>
                          <a:cs typeface="나눔고딕"/>
                        </a:rPr>
                        <a:t>5295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/>
                          <a:ea typeface="나눔고딕"/>
                          <a:cs typeface="나눔고딕"/>
                        </a:rPr>
                        <a:t>  팩스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/>
                          <a:ea typeface="나눔고딕"/>
                          <a:cs typeface="나눔고딕"/>
                        </a:rPr>
                        <a:t>:031-707-7943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나눔고딕"/>
                        <a:ea typeface="나눔고딕"/>
                        <a:cs typeface="나눔고딕"/>
                      </a:endParaRPr>
                    </a:p>
                  </a:txBody>
                  <a:tcPr marL="155992" marR="38998" marT="33224" marB="33224" anchor="ctr" horzOverflow="overflow"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409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/>
                          <a:ea typeface="나눔고딕"/>
                          <a:cs typeface="나눔고딕"/>
                        </a:rPr>
                        <a:t>홈 페 이 지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나눔고딕"/>
                        <a:ea typeface="나눔고딕"/>
                        <a:cs typeface="나눔고딕"/>
                      </a:endParaRPr>
                    </a:p>
                  </a:txBody>
                  <a:tcPr marL="38998" marR="38998" marT="33224" marB="33224" anchor="ctr" horzOverflow="overflow"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DBDBDB"/>
                        </a:gs>
                      </a:gsLst>
                      <a:lin ang="0" scaled="1"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/>
                          <a:ea typeface="나눔고딕"/>
                          <a:cs typeface="나눔고딕"/>
                          <a:hlinkClick r:id="rId3"/>
                        </a:rPr>
                        <a:t>www.basolutions.co.kr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나눔고딕"/>
                        <a:ea typeface="나눔고딕"/>
                        <a:cs typeface="나눔고딕"/>
                      </a:endParaRPr>
                    </a:p>
                  </a:txBody>
                  <a:tcPr marL="155992" marR="38998" marT="33224" marB="33224" anchor="ctr" horzOverflow="overflow"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409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/>
                          <a:ea typeface="나눔고딕"/>
                          <a:cs typeface="나눔고딕"/>
                        </a:rPr>
                        <a:t>설 립 연 도</a:t>
                      </a: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나눔고딕"/>
                        <a:ea typeface="나눔고딕"/>
                        <a:cs typeface="나눔고딕"/>
                      </a:endParaRPr>
                    </a:p>
                  </a:txBody>
                  <a:tcPr marL="38998" marR="38998" marT="33224" marB="33224" anchor="ctr" horzOverflow="overflow"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DBDBDB"/>
                        </a:gs>
                      </a:gsLst>
                      <a:lin ang="0" scaled="1"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/>
                          <a:ea typeface="나눔고딕"/>
                          <a:cs typeface="나눔고딕"/>
                        </a:rPr>
                        <a:t>2008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/>
                          <a:ea typeface="나눔고딕"/>
                          <a:cs typeface="나눔고딕"/>
                        </a:rPr>
                        <a:t>년 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/>
                          <a:ea typeface="나눔고딕"/>
                          <a:cs typeface="나눔고딕"/>
                        </a:rPr>
                        <a:t>2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/>
                          <a:ea typeface="나눔고딕"/>
                          <a:cs typeface="나눔고딕"/>
                        </a:rPr>
                        <a:t>월 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/>
                          <a:ea typeface="나눔고딕"/>
                          <a:cs typeface="나눔고딕"/>
                        </a:rPr>
                        <a:t>1</a:t>
                      </a:r>
                      <a:r>
                        <a:rPr kumimoji="1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/>
                          <a:ea typeface="나눔고딕"/>
                          <a:cs typeface="나눔고딕"/>
                        </a:rPr>
                        <a:t>일</a:t>
                      </a: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나눔고딕"/>
                        <a:ea typeface="나눔고딕"/>
                        <a:cs typeface="나눔고딕"/>
                      </a:endParaRPr>
                    </a:p>
                  </a:txBody>
                  <a:tcPr marL="155992" marR="38998" marT="33224" marB="33224" anchor="ctr" horzOverflow="overflow"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그림 22" descr="지구 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96" y="1845667"/>
            <a:ext cx="2946400" cy="314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직사각형 42"/>
          <p:cNvSpPr/>
          <p:nvPr/>
        </p:nvSpPr>
        <p:spPr>
          <a:xfrm>
            <a:off x="649263" y="5021808"/>
            <a:ext cx="2160513" cy="1263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ko-KR" altLang="en-US" sz="1600" dirty="0" smtClean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>사훈(社訓)</a:t>
            </a:r>
            <a:endParaRPr lang="en-US" altLang="ko-KR" sz="1600" dirty="0" smtClean="0">
              <a:solidFill>
                <a:schemeClr val="tx1"/>
              </a:solidFill>
              <a:latin typeface="나눔고딕"/>
              <a:ea typeface="나눔고딕"/>
              <a:cs typeface="나눔고딕"/>
            </a:endParaRP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ko-KR" altLang="en-US" sz="1200" dirty="0" smtClean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>정심(</a:t>
            </a:r>
            <a:r>
              <a:rPr lang="ko-KR" altLang="en-US" sz="1200" dirty="0" smtClean="0">
                <a:solidFill>
                  <a:srgbClr val="FF0000"/>
                </a:solidFill>
                <a:latin typeface="나눔고딕"/>
                <a:ea typeface="나눔고딕"/>
                <a:cs typeface="나눔고딕"/>
              </a:rPr>
              <a:t>正心</a:t>
            </a:r>
            <a:r>
              <a:rPr lang="ko-KR" altLang="en-US" sz="1200" dirty="0" smtClean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>) 바른 마음으로</a:t>
            </a:r>
            <a:r>
              <a:rPr lang="en-US" altLang="ko-KR" sz="1200" dirty="0" smtClean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/>
            </a:r>
            <a:br>
              <a:rPr lang="en-US" altLang="ko-KR" sz="1200" dirty="0" smtClean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</a:br>
            <a:r>
              <a:rPr lang="ko-KR" altLang="en-US" sz="1200" dirty="0" smtClean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>정사(</a:t>
            </a:r>
            <a:r>
              <a:rPr lang="ko-KR" altLang="en-US" sz="1200" dirty="0" smtClean="0">
                <a:solidFill>
                  <a:srgbClr val="FF0000"/>
                </a:solidFill>
                <a:latin typeface="나눔고딕"/>
                <a:ea typeface="나눔고딕"/>
                <a:cs typeface="나눔고딕"/>
              </a:rPr>
              <a:t>正思</a:t>
            </a:r>
            <a:r>
              <a:rPr lang="ko-KR" altLang="en-US" sz="1200" dirty="0" smtClean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>) 바른 생각을 하고</a:t>
            </a:r>
            <a:r>
              <a:rPr lang="en-US" altLang="ko-KR" sz="1200" dirty="0" smtClean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/>
            </a:r>
            <a:br>
              <a:rPr lang="en-US" altLang="ko-KR" sz="1200" dirty="0" smtClean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</a:br>
            <a:r>
              <a:rPr lang="ko-KR" altLang="en-US" sz="1200" dirty="0" smtClean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>정행(</a:t>
            </a:r>
            <a:r>
              <a:rPr lang="ko-KR" altLang="en-US" sz="1200" dirty="0" smtClean="0">
                <a:solidFill>
                  <a:srgbClr val="FF0000"/>
                </a:solidFill>
                <a:latin typeface="나눔고딕"/>
                <a:ea typeface="나눔고딕"/>
                <a:cs typeface="나눔고딕"/>
              </a:rPr>
              <a:t>正行</a:t>
            </a:r>
            <a:r>
              <a:rPr lang="ko-KR" altLang="en-US" sz="1200" dirty="0" smtClean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>) 바른 행동을 통해</a:t>
            </a:r>
            <a:r>
              <a:rPr lang="en-US" altLang="ko-KR" sz="1200" dirty="0" smtClean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/>
            </a:r>
            <a:br>
              <a:rPr lang="en-US" altLang="ko-KR" sz="1200" dirty="0" smtClean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</a:br>
            <a:r>
              <a:rPr lang="ko-KR" altLang="en-US" sz="1200" dirty="0" smtClean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>정도(</a:t>
            </a:r>
            <a:r>
              <a:rPr lang="ko-KR" altLang="en-US" sz="1200" dirty="0" smtClean="0">
                <a:solidFill>
                  <a:srgbClr val="FF0000"/>
                </a:solidFill>
                <a:latin typeface="나눔고딕"/>
                <a:ea typeface="나눔고딕"/>
                <a:cs typeface="나눔고딕"/>
              </a:rPr>
              <a:t>正道</a:t>
            </a:r>
            <a:r>
              <a:rPr lang="ko-KR" altLang="en-US" sz="1200" dirty="0" smtClean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>) 바른 길을 걷자</a:t>
            </a:r>
            <a:endParaRPr lang="ko-KR" altLang="en-US" sz="1200" dirty="0">
              <a:solidFill>
                <a:schemeClr val="tx1"/>
              </a:solidFill>
              <a:latin typeface="나눔고딕"/>
              <a:ea typeface="나눔고딕"/>
              <a:cs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31746512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13"/>
          <p:cNvSpPr txBox="1">
            <a:spLocks noChangeArrowheads="1"/>
          </p:cNvSpPr>
          <p:nvPr/>
        </p:nvSpPr>
        <p:spPr>
          <a:xfrm>
            <a:off x="0" y="23556"/>
            <a:ext cx="7574296" cy="447553"/>
          </a:xfrm>
          <a:prstGeom prst="rect">
            <a:avLst/>
          </a:prstGeom>
        </p:spPr>
        <p:txBody>
          <a:bodyPr/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맑은 고딕" charset="0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charset="0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charset="0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charset="0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charset="0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l" defTabSz="806450" eaLnBrk="1" hangingPunct="1">
              <a:defRPr/>
            </a:pP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/>
                <a:ea typeface="나눔고딕"/>
                <a:cs typeface="나눔고딕"/>
              </a:rPr>
              <a:t>제안사 주요연혁</a:t>
            </a:r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7628473" y="85388"/>
            <a:ext cx="2277527" cy="2985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latinLnBrk="0">
              <a:lnSpc>
                <a:spcPct val="13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 </a:t>
            </a:r>
            <a:r>
              <a:rPr kumimoji="0"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제안개요</a:t>
            </a:r>
            <a:endParaRPr kumimoji="0"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  <a:cs typeface="나눔고딕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500" y="1526704"/>
            <a:ext cx="819476" cy="81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1472" y="2374900"/>
            <a:ext cx="4935628" cy="411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타원 68"/>
          <p:cNvSpPr/>
          <p:nvPr/>
        </p:nvSpPr>
        <p:spPr>
          <a:xfrm>
            <a:off x="4681860" y="5076676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16" name="타원 70"/>
          <p:cNvSpPr/>
          <p:nvPr/>
        </p:nvSpPr>
        <p:spPr>
          <a:xfrm>
            <a:off x="6744692" y="4221088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17" name="타원 72"/>
          <p:cNvSpPr/>
          <p:nvPr/>
        </p:nvSpPr>
        <p:spPr>
          <a:xfrm>
            <a:off x="7621488" y="3327400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18" name="타원 74"/>
          <p:cNvSpPr/>
          <p:nvPr/>
        </p:nvSpPr>
        <p:spPr>
          <a:xfrm>
            <a:off x="7918028" y="2471812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14500" y="4110980"/>
            <a:ext cx="5017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 smtClean="0">
                <a:latin typeface="나눔고딕"/>
                <a:ea typeface="나눔고딕"/>
                <a:cs typeface="나눔고딕"/>
              </a:rPr>
              <a:t>2008. 02. </a:t>
            </a:r>
            <a:r>
              <a:rPr lang="ko-KR" altLang="en-US" sz="1200" dirty="0" smtClean="0">
                <a:latin typeface="나눔고딕"/>
                <a:ea typeface="나눔고딕"/>
                <a:cs typeface="나눔고딕"/>
              </a:rPr>
              <a:t>사업부 분사 </a:t>
            </a:r>
            <a:r>
              <a:rPr lang="en-US" altLang="ko-KR" sz="1200" dirty="0" smtClean="0">
                <a:latin typeface="나눔고딕"/>
                <a:ea typeface="나눔고딕"/>
                <a:cs typeface="나눔고딕"/>
              </a:rPr>
              <a:t>| </a:t>
            </a:r>
            <a:r>
              <a:rPr lang="ko-KR" altLang="en-US" sz="1200" b="1" dirty="0" smtClean="0">
                <a:latin typeface="나눔고딕"/>
                <a:ea typeface="나눔고딕"/>
                <a:cs typeface="나눔고딕"/>
              </a:rPr>
              <a:t>주식회사 </a:t>
            </a:r>
            <a:r>
              <a:rPr lang="ko-KR" altLang="en-US" sz="1200" b="1" dirty="0" err="1" smtClean="0">
                <a:latin typeface="나눔고딕"/>
                <a:ea typeface="나눔고딕"/>
                <a:cs typeface="나눔고딕"/>
              </a:rPr>
              <a:t>비에이솔루션즈</a:t>
            </a:r>
            <a:r>
              <a:rPr lang="ko-KR" altLang="en-US" sz="1200" b="1" dirty="0" smtClean="0">
                <a:latin typeface="나눔고딕"/>
                <a:ea typeface="나눔고딕"/>
                <a:cs typeface="나눔고딕"/>
              </a:rPr>
              <a:t> 설립</a:t>
            </a:r>
            <a:endParaRPr lang="en-US" altLang="ko-KR" sz="1200" b="1" dirty="0" smtClean="0">
              <a:latin typeface="나눔고딕"/>
              <a:ea typeface="나눔고딕"/>
              <a:cs typeface="나눔고딕"/>
            </a:endParaRPr>
          </a:p>
          <a:p>
            <a:pPr algn="r"/>
            <a:r>
              <a:rPr lang="en-US" altLang="ko-KR" sz="1200" dirty="0" smtClean="0">
                <a:latin typeface="나눔고딕"/>
                <a:ea typeface="나눔고딕"/>
                <a:cs typeface="나눔고딕"/>
              </a:rPr>
              <a:t>Vision Solutions</a:t>
            </a:r>
            <a:r>
              <a:rPr lang="ko-KR" altLang="en-US" sz="1200" dirty="0" smtClean="0">
                <a:latin typeface="나눔고딕"/>
                <a:ea typeface="나눔고딕"/>
                <a:cs typeface="나눔고딕"/>
              </a:rPr>
              <a:t>사와 국내총판계약 변경체결</a:t>
            </a:r>
            <a:endParaRPr lang="en-US" altLang="ko-KR" sz="1200" dirty="0" smtClean="0">
              <a:latin typeface="나눔고딕"/>
              <a:ea typeface="나눔고딕"/>
              <a:cs typeface="나눔고딕"/>
            </a:endParaRPr>
          </a:p>
          <a:p>
            <a:pPr algn="r"/>
            <a:r>
              <a:rPr lang="ko-KR" altLang="en-US" sz="1200" dirty="0" err="1" smtClean="0">
                <a:latin typeface="나눔고딕"/>
                <a:ea typeface="나눔고딕"/>
                <a:cs typeface="나눔고딕"/>
              </a:rPr>
              <a:t>씨티파이넨셜</a:t>
            </a:r>
            <a:r>
              <a:rPr lang="ko-KR" altLang="en-US" sz="1200" dirty="0" smtClean="0">
                <a:latin typeface="나눔고딕"/>
                <a:ea typeface="나눔고딕"/>
                <a:cs typeface="나눔고딕"/>
              </a:rPr>
              <a:t> 오토론 시스템 개발 프로젝트</a:t>
            </a:r>
            <a:endParaRPr lang="en-US" altLang="ko-KR" sz="1200" dirty="0" smtClean="0">
              <a:latin typeface="나눔고딕"/>
              <a:ea typeface="나눔고딕"/>
              <a:cs typeface="나눔고딕"/>
            </a:endParaRPr>
          </a:p>
          <a:p>
            <a:pPr algn="r"/>
            <a:r>
              <a:rPr lang="en-US" altLang="ko-KR" sz="1200" dirty="0" smtClean="0">
                <a:latin typeface="나눔고딕"/>
                <a:ea typeface="나눔고딕"/>
                <a:cs typeface="나눔고딕"/>
              </a:rPr>
              <a:t>ING </a:t>
            </a:r>
            <a:r>
              <a:rPr lang="ko-KR" altLang="en-US" sz="1200" dirty="0" smtClean="0">
                <a:latin typeface="나눔고딕"/>
                <a:ea typeface="나눔고딕"/>
                <a:cs typeface="나눔고딕"/>
              </a:rPr>
              <a:t>생명보험 </a:t>
            </a:r>
            <a:r>
              <a:rPr lang="ko-KR" altLang="en-US" sz="1200" dirty="0" err="1" smtClean="0">
                <a:latin typeface="나눔고딕"/>
                <a:ea typeface="나눔고딕"/>
                <a:cs typeface="나눔고딕"/>
              </a:rPr>
              <a:t>생보협회통신</a:t>
            </a:r>
            <a:r>
              <a:rPr lang="ko-KR" altLang="en-US" sz="1200" dirty="0" smtClean="0">
                <a:latin typeface="나눔고딕"/>
                <a:ea typeface="나눔고딕"/>
                <a:cs typeface="나눔고딕"/>
              </a:rPr>
              <a:t> </a:t>
            </a:r>
            <a:r>
              <a:rPr lang="ko-KR" altLang="en-US" sz="1200" dirty="0" err="1" smtClean="0">
                <a:latin typeface="나눔고딕"/>
                <a:ea typeface="나눔고딕"/>
                <a:cs typeface="나눔고딕"/>
              </a:rPr>
              <a:t>게이트웨이개발</a:t>
            </a:r>
            <a:r>
              <a:rPr lang="ko-KR" altLang="en-US" sz="1200" dirty="0" smtClean="0">
                <a:latin typeface="나눔고딕"/>
                <a:ea typeface="나눔고딕"/>
                <a:cs typeface="나눔고딕"/>
              </a:rPr>
              <a:t> 프로젝트 외 다수</a:t>
            </a:r>
            <a:endParaRPr lang="ko-KR" altLang="en-US" sz="1200" b="1" dirty="0">
              <a:latin typeface="나눔고딕"/>
              <a:ea typeface="나눔고딕"/>
              <a:cs typeface="나눔고딕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7364" y="5004668"/>
            <a:ext cx="4464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 smtClean="0">
                <a:latin typeface="나눔고딕"/>
                <a:ea typeface="나눔고딕"/>
                <a:cs typeface="나눔고딕"/>
              </a:rPr>
              <a:t>2004. 05. </a:t>
            </a:r>
            <a:r>
              <a:rPr lang="ko-KR" altLang="en-US" sz="1200" dirty="0" smtClean="0">
                <a:latin typeface="나눔고딕"/>
                <a:ea typeface="나눔고딕"/>
                <a:cs typeface="나눔고딕"/>
              </a:rPr>
              <a:t>주식회사 </a:t>
            </a:r>
            <a:r>
              <a:rPr lang="ko-KR" altLang="en-US" sz="1200" dirty="0" err="1" smtClean="0">
                <a:latin typeface="나눔고딕"/>
                <a:ea typeface="나눔고딕"/>
                <a:cs typeface="나눔고딕"/>
              </a:rPr>
              <a:t>모인텍</a:t>
            </a:r>
            <a:r>
              <a:rPr lang="ko-KR" altLang="en-US" sz="1200" dirty="0" smtClean="0">
                <a:latin typeface="나눔고딕"/>
                <a:ea typeface="나눔고딕"/>
                <a:cs typeface="나눔고딕"/>
              </a:rPr>
              <a:t> 컨설팅</a:t>
            </a:r>
            <a:r>
              <a:rPr lang="en-US" altLang="ko-KR" sz="1200" dirty="0" smtClean="0">
                <a:latin typeface="나눔고딕"/>
                <a:ea typeface="나눔고딕"/>
                <a:cs typeface="나눔고딕"/>
              </a:rPr>
              <a:t>/</a:t>
            </a:r>
            <a:r>
              <a:rPr lang="ko-KR" altLang="en-US" sz="1200" dirty="0" smtClean="0">
                <a:latin typeface="나눔고딕"/>
                <a:ea typeface="나눔고딕"/>
                <a:cs typeface="나눔고딕"/>
              </a:rPr>
              <a:t>서비스 사업부 출범</a:t>
            </a:r>
            <a:endParaRPr lang="en-US" altLang="ko-KR" sz="1200" dirty="0" smtClean="0">
              <a:latin typeface="나눔고딕"/>
              <a:ea typeface="나눔고딕"/>
              <a:cs typeface="나눔고딕"/>
            </a:endParaRPr>
          </a:p>
          <a:p>
            <a:pPr algn="r"/>
            <a:r>
              <a:rPr lang="en-US" altLang="ko-KR" sz="1200" dirty="0" smtClean="0">
                <a:latin typeface="나눔고딕"/>
                <a:ea typeface="나눔고딕"/>
                <a:cs typeface="나눔고딕"/>
              </a:rPr>
              <a:t>Vision Solutions</a:t>
            </a:r>
            <a:r>
              <a:rPr lang="ko-KR" altLang="en-US" sz="1200" dirty="0" smtClean="0">
                <a:latin typeface="나눔고딕"/>
                <a:ea typeface="나눔고딕"/>
                <a:cs typeface="나눔고딕"/>
              </a:rPr>
              <a:t>사 국내 총판 계약 </a:t>
            </a:r>
            <a:r>
              <a:rPr lang="en-US" altLang="ko-KR" sz="1200" dirty="0" smtClean="0">
                <a:latin typeface="나눔고딕"/>
                <a:ea typeface="나눔고딕"/>
                <a:cs typeface="나눔고딕"/>
              </a:rPr>
              <a:t>(HAS400)</a:t>
            </a:r>
          </a:p>
          <a:p>
            <a:pPr algn="r"/>
            <a:r>
              <a:rPr lang="en-US" altLang="ko-KR" sz="1200" dirty="0" smtClean="0">
                <a:latin typeface="나눔고딕"/>
                <a:ea typeface="나눔고딕"/>
                <a:cs typeface="나눔고딕"/>
              </a:rPr>
              <a:t>HAS400 </a:t>
            </a:r>
            <a:r>
              <a:rPr lang="ko-KR" altLang="en-US" sz="1200" dirty="0" smtClean="0">
                <a:latin typeface="나눔고딕"/>
                <a:ea typeface="나눔고딕"/>
                <a:cs typeface="나눔고딕"/>
              </a:rPr>
              <a:t>유지보수 계약 </a:t>
            </a:r>
            <a:r>
              <a:rPr lang="en-US" altLang="ko-KR" sz="1200" dirty="0" smtClean="0">
                <a:latin typeface="나눔고딕"/>
                <a:ea typeface="나눔고딕"/>
                <a:cs typeface="나눔고딕"/>
              </a:rPr>
              <a:t>(12</a:t>
            </a:r>
            <a:r>
              <a:rPr lang="ko-KR" altLang="en-US" sz="1200" dirty="0" smtClean="0">
                <a:latin typeface="나눔고딕"/>
                <a:ea typeface="나눔고딕"/>
                <a:cs typeface="나눔고딕"/>
              </a:rPr>
              <a:t>개사</a:t>
            </a:r>
            <a:r>
              <a:rPr lang="en-US" altLang="ko-KR" sz="1200" dirty="0" smtClean="0">
                <a:latin typeface="나눔고딕"/>
                <a:ea typeface="나눔고딕"/>
                <a:cs typeface="나눔고딕"/>
              </a:rPr>
              <a:t>)</a:t>
            </a:r>
          </a:p>
          <a:p>
            <a:pPr algn="r"/>
            <a:r>
              <a:rPr lang="ko-KR" altLang="en-US" sz="1200" dirty="0" smtClean="0">
                <a:latin typeface="나눔고딕"/>
                <a:ea typeface="나눔고딕"/>
                <a:cs typeface="나눔고딕"/>
              </a:rPr>
              <a:t>현대상선 서버 이중화 업그레이드 프로젝트</a:t>
            </a:r>
            <a:endParaRPr lang="en-US" altLang="ko-KR" sz="1200" dirty="0" smtClean="0">
              <a:latin typeface="나눔고딕"/>
              <a:ea typeface="나눔고딕"/>
              <a:cs typeface="나눔고딕"/>
            </a:endParaRPr>
          </a:p>
          <a:p>
            <a:pPr algn="r"/>
            <a:r>
              <a:rPr lang="en-US" altLang="ko-KR" sz="1200" dirty="0" smtClean="0">
                <a:latin typeface="나눔고딕"/>
                <a:ea typeface="나눔고딕"/>
                <a:cs typeface="나눔고딕"/>
              </a:rPr>
              <a:t>IBM(</a:t>
            </a:r>
            <a:r>
              <a:rPr lang="ko-KR" altLang="en-US" sz="1200" dirty="0" err="1" smtClean="0">
                <a:latin typeface="나눔고딕"/>
                <a:ea typeface="나눔고딕"/>
                <a:cs typeface="나눔고딕"/>
              </a:rPr>
              <a:t>현대모비스</a:t>
            </a:r>
            <a:r>
              <a:rPr lang="en-US" altLang="ko-KR" sz="1200" dirty="0" smtClean="0">
                <a:latin typeface="나눔고딕"/>
                <a:ea typeface="나눔고딕"/>
                <a:cs typeface="나눔고딕"/>
              </a:rPr>
              <a:t>) </a:t>
            </a:r>
            <a:r>
              <a:rPr lang="ko-KR" altLang="en-US" sz="1200" dirty="0" err="1" smtClean="0">
                <a:latin typeface="나눔고딕"/>
                <a:ea typeface="나눔고딕"/>
                <a:cs typeface="나눔고딕"/>
              </a:rPr>
              <a:t>이기종</a:t>
            </a:r>
            <a:r>
              <a:rPr lang="ko-KR" altLang="en-US" sz="1200" dirty="0" smtClean="0">
                <a:latin typeface="나눔고딕"/>
                <a:ea typeface="나눔고딕"/>
                <a:cs typeface="나눔고딕"/>
              </a:rPr>
              <a:t> </a:t>
            </a:r>
            <a:r>
              <a:rPr lang="en-US" altLang="ko-KR" sz="1200" dirty="0" smtClean="0">
                <a:latin typeface="나눔고딕"/>
                <a:ea typeface="나눔고딕"/>
                <a:cs typeface="나눔고딕"/>
              </a:rPr>
              <a:t>DB </a:t>
            </a:r>
            <a:r>
              <a:rPr lang="ko-KR" altLang="en-US" sz="1200" dirty="0" smtClean="0">
                <a:latin typeface="나눔고딕"/>
                <a:ea typeface="나눔고딕"/>
                <a:cs typeface="나눔고딕"/>
              </a:rPr>
              <a:t>서버 복제 솔루션 구축 외 다수</a:t>
            </a:r>
            <a:endParaRPr lang="ko-KR" altLang="en-US" sz="1200" dirty="0">
              <a:latin typeface="나눔고딕"/>
              <a:ea typeface="나눔고딕"/>
              <a:cs typeface="나눔고딕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50940" y="3238500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 smtClean="0">
                <a:latin typeface="나눔고딕"/>
                <a:ea typeface="나눔고딕"/>
                <a:cs typeface="나눔고딕"/>
              </a:rPr>
              <a:t>2008. – 2010. </a:t>
            </a:r>
            <a:r>
              <a:rPr lang="ko-KR" altLang="en-US" sz="1200" b="1" dirty="0" smtClean="0">
                <a:latin typeface="나눔고딕"/>
                <a:ea typeface="나눔고딕"/>
                <a:cs typeface="나눔고딕"/>
              </a:rPr>
              <a:t>통합 유지 보수 </a:t>
            </a:r>
            <a:r>
              <a:rPr lang="en-US" altLang="ko-KR" sz="1200" b="1" dirty="0" smtClean="0">
                <a:latin typeface="나눔고딕"/>
                <a:ea typeface="나눔고딕"/>
                <a:cs typeface="나눔고딕"/>
              </a:rPr>
              <a:t>| </a:t>
            </a:r>
            <a:r>
              <a:rPr lang="ko-KR" altLang="en-US" sz="1200" b="1" dirty="0" smtClean="0">
                <a:latin typeface="나눔고딕"/>
                <a:ea typeface="나눔고딕"/>
                <a:cs typeface="나눔고딕"/>
              </a:rPr>
              <a:t>금융권 </a:t>
            </a:r>
            <a:r>
              <a:rPr lang="en-US" altLang="ko-KR" sz="1200" b="1" dirty="0" smtClean="0">
                <a:latin typeface="나눔고딕"/>
                <a:ea typeface="나눔고딕"/>
                <a:cs typeface="나눔고딕"/>
              </a:rPr>
              <a:t>SI </a:t>
            </a:r>
            <a:r>
              <a:rPr lang="ko-KR" altLang="en-US" sz="1200" b="1" dirty="0" smtClean="0">
                <a:latin typeface="나눔고딕"/>
                <a:ea typeface="나눔고딕"/>
                <a:cs typeface="나눔고딕"/>
              </a:rPr>
              <a:t>사업</a:t>
            </a:r>
            <a:endParaRPr lang="en-US" altLang="ko-KR" sz="1200" b="1" dirty="0" smtClean="0">
              <a:latin typeface="나눔고딕"/>
              <a:ea typeface="나눔고딕"/>
              <a:cs typeface="나눔고딕"/>
            </a:endParaRPr>
          </a:p>
          <a:p>
            <a:pPr algn="r"/>
            <a:r>
              <a:rPr lang="ko-KR" altLang="en-US" sz="1200" dirty="0" smtClean="0">
                <a:latin typeface="나눔고딕"/>
                <a:ea typeface="나눔고딕"/>
                <a:cs typeface="나눔고딕"/>
              </a:rPr>
              <a:t>라이나생명보험 재해복구시스템구축</a:t>
            </a:r>
            <a:endParaRPr lang="en-US" altLang="ko-KR" sz="1200" dirty="0" smtClean="0">
              <a:latin typeface="나눔고딕"/>
              <a:ea typeface="나눔고딕"/>
              <a:cs typeface="나눔고딕"/>
            </a:endParaRPr>
          </a:p>
          <a:p>
            <a:pPr algn="r"/>
            <a:r>
              <a:rPr lang="ko-KR" altLang="en-US" sz="1200" dirty="0" smtClean="0">
                <a:latin typeface="나눔고딕"/>
                <a:ea typeface="나눔고딕"/>
                <a:cs typeface="나눔고딕"/>
              </a:rPr>
              <a:t>대한주택보증 통합관제구축프로젝트</a:t>
            </a:r>
            <a:endParaRPr lang="en-US" altLang="ko-KR" sz="1200" dirty="0" smtClean="0">
              <a:latin typeface="나눔고딕"/>
              <a:ea typeface="나눔고딕"/>
              <a:cs typeface="나눔고딕"/>
            </a:endParaRPr>
          </a:p>
          <a:p>
            <a:pPr algn="r"/>
            <a:r>
              <a:rPr lang="ko-KR" altLang="en-US" sz="1200" dirty="0" smtClean="0">
                <a:latin typeface="나눔고딕"/>
                <a:ea typeface="나눔고딕"/>
                <a:cs typeface="나눔고딕"/>
              </a:rPr>
              <a:t>현대상선 통합유지보수계약 외 다수</a:t>
            </a:r>
            <a:endParaRPr lang="ko-KR" altLang="en-US" sz="1200" b="1" dirty="0">
              <a:latin typeface="나눔고딕"/>
              <a:ea typeface="나눔고딕"/>
              <a:cs typeface="나눔고딕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49600" y="2395612"/>
            <a:ext cx="4671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 smtClean="0">
                <a:latin typeface="나눔고딕"/>
                <a:ea typeface="나눔고딕"/>
                <a:cs typeface="나눔고딕"/>
              </a:rPr>
              <a:t>2011 – 2012. </a:t>
            </a:r>
            <a:r>
              <a:rPr lang="ko-KR" altLang="en-US" sz="1200" b="1" dirty="0" smtClean="0">
                <a:latin typeface="나눔고딕"/>
                <a:ea typeface="나눔고딕"/>
                <a:cs typeface="나눔고딕"/>
              </a:rPr>
              <a:t>고객 만족 신규 비즈니스 </a:t>
            </a:r>
            <a:r>
              <a:rPr lang="en-US" altLang="ko-KR" sz="1200" b="1" dirty="0" smtClean="0">
                <a:latin typeface="나눔고딕"/>
                <a:ea typeface="나눔고딕"/>
                <a:cs typeface="나눔고딕"/>
              </a:rPr>
              <a:t>|</a:t>
            </a:r>
            <a:r>
              <a:rPr lang="ko-KR" altLang="en-US" sz="1200" b="1" dirty="0" smtClean="0">
                <a:latin typeface="나눔고딕"/>
                <a:ea typeface="나눔고딕"/>
                <a:cs typeface="나눔고딕"/>
              </a:rPr>
              <a:t> 그린 성장 추진</a:t>
            </a:r>
            <a:endParaRPr lang="en-US" altLang="ko-KR" sz="1200" b="1" dirty="0" smtClean="0">
              <a:latin typeface="나눔고딕"/>
              <a:ea typeface="나눔고딕"/>
              <a:cs typeface="나눔고딕"/>
            </a:endParaRPr>
          </a:p>
          <a:p>
            <a:pPr algn="r"/>
            <a:r>
              <a:rPr lang="en-US" altLang="ko-KR" sz="1200" dirty="0" err="1" smtClean="0">
                <a:latin typeface="나눔고딕"/>
                <a:ea typeface="나눔고딕"/>
                <a:cs typeface="나눔고딕"/>
              </a:rPr>
              <a:t>Bitdefender</a:t>
            </a:r>
            <a:r>
              <a:rPr lang="ko-KR" altLang="en-US" sz="1200" dirty="0" smtClean="0">
                <a:latin typeface="나눔고딕"/>
                <a:ea typeface="나눔고딕"/>
                <a:cs typeface="나눔고딕"/>
              </a:rPr>
              <a:t>사 엔터프라이즈 파트너 계약 </a:t>
            </a:r>
            <a:endParaRPr lang="en-US" altLang="ko-KR" sz="1200" dirty="0" smtClean="0">
              <a:latin typeface="나눔고딕"/>
              <a:ea typeface="나눔고딕"/>
              <a:cs typeface="나눔고딕"/>
            </a:endParaRPr>
          </a:p>
          <a:p>
            <a:pPr algn="r"/>
            <a:r>
              <a:rPr lang="en-US" altLang="ko-KR" sz="1200" dirty="0" err="1" smtClean="0">
                <a:latin typeface="나눔고딕"/>
                <a:ea typeface="나눔고딕"/>
                <a:cs typeface="나눔고딕"/>
              </a:rPr>
              <a:t>Kony</a:t>
            </a:r>
            <a:r>
              <a:rPr lang="ko-KR" altLang="en-US" sz="1200" dirty="0" smtClean="0">
                <a:latin typeface="나눔고딕"/>
                <a:ea typeface="나눔고딕"/>
                <a:cs typeface="나눔고딕"/>
              </a:rPr>
              <a:t>사 </a:t>
            </a:r>
            <a:r>
              <a:rPr lang="en-US" altLang="ko-KR" sz="1200" dirty="0" smtClean="0">
                <a:latin typeface="나눔고딕"/>
                <a:ea typeface="나눔고딕"/>
                <a:cs typeface="나눔고딕"/>
              </a:rPr>
              <a:t>MEAP</a:t>
            </a:r>
            <a:r>
              <a:rPr lang="ko-KR" altLang="en-US" sz="1200" dirty="0" smtClean="0">
                <a:latin typeface="나눔고딕"/>
                <a:ea typeface="나눔고딕"/>
                <a:cs typeface="나눔고딕"/>
              </a:rPr>
              <a:t>솔루션 파트너 계약</a:t>
            </a:r>
          </a:p>
          <a:p>
            <a:pPr algn="r"/>
            <a:r>
              <a:rPr lang="en-US" altLang="ko-KR" sz="1200" dirty="0" smtClean="0">
                <a:latin typeface="나눔고딕"/>
                <a:ea typeface="나눔고딕"/>
                <a:cs typeface="나눔고딕"/>
              </a:rPr>
              <a:t>IBM SP1(IBM</a:t>
            </a:r>
            <a:r>
              <a:rPr lang="ko-KR" altLang="en-US" sz="1200" dirty="0" smtClean="0">
                <a:latin typeface="나눔고딕"/>
                <a:ea typeface="나눔고딕"/>
                <a:cs typeface="나눔고딕"/>
              </a:rPr>
              <a:t>의 모든시스템 공급권</a:t>
            </a:r>
            <a:r>
              <a:rPr lang="en-US" altLang="ko-KR" sz="1200" dirty="0" smtClean="0">
                <a:latin typeface="나눔고딕"/>
                <a:ea typeface="나눔고딕"/>
                <a:cs typeface="나눔고딕"/>
              </a:rPr>
              <a:t>,</a:t>
            </a:r>
            <a:r>
              <a:rPr lang="ko-KR" altLang="en-US" sz="1200" dirty="0" smtClean="0">
                <a:latin typeface="나눔고딕"/>
                <a:ea typeface="나눔고딕"/>
                <a:cs typeface="나눔고딕"/>
              </a:rPr>
              <a:t> </a:t>
            </a:r>
            <a:r>
              <a:rPr lang="en-US" altLang="ko-KR" sz="1200" dirty="0" err="1" smtClean="0">
                <a:latin typeface="나눔고딕"/>
                <a:ea typeface="나눔고딕"/>
                <a:cs typeface="나눔고딕"/>
              </a:rPr>
              <a:t>zSeries</a:t>
            </a:r>
            <a:r>
              <a:rPr lang="ko-KR" altLang="en-US" sz="1200" dirty="0" smtClean="0">
                <a:latin typeface="나눔고딕"/>
                <a:ea typeface="나눔고딕"/>
                <a:cs typeface="나눔고딕"/>
              </a:rPr>
              <a:t>제외</a:t>
            </a:r>
            <a:r>
              <a:rPr lang="en-US" altLang="ko-KR" sz="1200" dirty="0" smtClean="0">
                <a:latin typeface="나눔고딕"/>
                <a:ea typeface="나눔고딕"/>
                <a:cs typeface="나눔고딕"/>
              </a:rPr>
              <a:t>) </a:t>
            </a:r>
            <a:r>
              <a:rPr lang="ko-KR" altLang="en-US" sz="1200" dirty="0" smtClean="0">
                <a:latin typeface="나눔고딕"/>
                <a:ea typeface="나눔고딕"/>
                <a:cs typeface="나눔고딕"/>
              </a:rPr>
              <a:t>파트너 계약</a:t>
            </a:r>
            <a:endParaRPr lang="en-US" altLang="ko-KR" sz="1200" dirty="0" smtClean="0">
              <a:latin typeface="나눔고딕"/>
              <a:ea typeface="나눔고딕"/>
              <a:cs typeface="나눔고딕"/>
            </a:endParaRPr>
          </a:p>
        </p:txBody>
      </p:sp>
      <p:pic>
        <p:nvPicPr>
          <p:cNvPr id="23" name="Picture 9" descr="http://www.basolutions.co.kr/images/company/ceo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4060" y="1556979"/>
            <a:ext cx="2879033" cy="2151421"/>
          </a:xfrm>
          <a:prstGeom prst="rect">
            <a:avLst/>
          </a:prstGeom>
          <a:noFill/>
        </p:spPr>
      </p:pic>
      <p:sp>
        <p:nvSpPr>
          <p:cNvPr id="24" name="타원 74"/>
          <p:cNvSpPr/>
          <p:nvPr/>
        </p:nvSpPr>
        <p:spPr>
          <a:xfrm>
            <a:off x="8045152" y="1768748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91496" y="1671340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 smtClean="0">
                <a:latin typeface="나눔고딕"/>
                <a:ea typeface="나눔고딕"/>
                <a:cs typeface="나눔고딕"/>
              </a:rPr>
              <a:t>2013. </a:t>
            </a:r>
            <a:r>
              <a:rPr lang="ko-KR" altLang="en-US" sz="1200" b="1" dirty="0" smtClean="0">
                <a:latin typeface="나눔고딕"/>
                <a:ea typeface="나눔고딕"/>
                <a:cs typeface="나눔고딕"/>
              </a:rPr>
              <a:t>차세대 성장동력사업 추진</a:t>
            </a:r>
            <a:endParaRPr lang="en-US" altLang="ko-KR" sz="1200" b="1" dirty="0">
              <a:latin typeface="나눔고딕"/>
              <a:ea typeface="나눔고딕"/>
              <a:cs typeface="나눔고딕"/>
            </a:endParaRPr>
          </a:p>
          <a:p>
            <a:pPr algn="r"/>
            <a:r>
              <a:rPr lang="ko-KR" altLang="en-US" sz="1200" dirty="0" smtClean="0">
                <a:latin typeface="나눔고딕"/>
                <a:ea typeface="나눔고딕"/>
                <a:cs typeface="나눔고딕"/>
              </a:rPr>
              <a:t>보안부분 장비개발 및 해외영업 개시</a:t>
            </a:r>
            <a:endParaRPr lang="en-US" altLang="ko-KR" sz="1200" dirty="0" smtClean="0">
              <a:latin typeface="나눔고딕"/>
              <a:ea typeface="나눔고딕"/>
              <a:cs typeface="나눔고딕"/>
            </a:endParaRPr>
          </a:p>
          <a:p>
            <a:pPr algn="r"/>
            <a:r>
              <a:rPr lang="ko-KR" altLang="ko-KR" sz="1200" dirty="0" smtClean="0">
                <a:latin typeface="나눔고딕"/>
                <a:ea typeface="나눔고딕"/>
                <a:cs typeface="나눔고딕"/>
              </a:rPr>
              <a:t>2</a:t>
            </a:r>
            <a:r>
              <a:rPr lang="en-US" altLang="ko-KR" sz="1200" dirty="0" smtClean="0">
                <a:latin typeface="나눔고딕"/>
                <a:ea typeface="나눔고딕"/>
                <a:cs typeface="나눔고딕"/>
              </a:rPr>
              <a:t>013</a:t>
            </a:r>
            <a:r>
              <a:rPr lang="ko-KR" altLang="en-US" sz="1200" dirty="0" smtClean="0">
                <a:latin typeface="나눔고딕"/>
                <a:ea typeface="나눔고딕"/>
                <a:cs typeface="나눔고딕"/>
              </a:rPr>
              <a:t> </a:t>
            </a:r>
            <a:r>
              <a:rPr lang="en-US" altLang="ko-KR" sz="1200" dirty="0" err="1" smtClean="0">
                <a:latin typeface="나눔고딕"/>
                <a:ea typeface="나눔고딕"/>
                <a:cs typeface="나눔고딕"/>
              </a:rPr>
              <a:t>Milipol</a:t>
            </a:r>
            <a:r>
              <a:rPr lang="en-US" altLang="ko-KR" sz="1200" dirty="0" smtClean="0">
                <a:latin typeface="나눔고딕"/>
                <a:ea typeface="나눔고딕"/>
                <a:cs typeface="나눔고딕"/>
              </a:rPr>
              <a:t> in Paris </a:t>
            </a:r>
            <a:r>
              <a:rPr lang="ko-KR" altLang="en-US" sz="1200" dirty="0" smtClean="0">
                <a:latin typeface="나눔고딕"/>
                <a:ea typeface="나눔고딕"/>
                <a:cs typeface="나눔고딕"/>
              </a:rPr>
              <a:t>출품 </a:t>
            </a:r>
            <a:endParaRPr lang="en-US" altLang="ko-KR" sz="1200" dirty="0" smtClean="0">
              <a:latin typeface="나눔고딕"/>
              <a:ea typeface="나눔고딕"/>
              <a:cs typeface="나눔고딕"/>
            </a:endParaRPr>
          </a:p>
        </p:txBody>
      </p:sp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208491" y="505974"/>
            <a:ext cx="9561810" cy="76431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2008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년 법인설립이후부터 지금까지 년 평균 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50%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 이상의 성장을 하고 있으며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,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 주거래</a:t>
            </a:r>
            <a:endParaRPr lang="en-US" altLang="ko-KR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  <a:cs typeface="나눔고딕"/>
            </a:endParaRPr>
          </a:p>
          <a:p>
            <a:pPr>
              <a:lnSpc>
                <a:spcPct val="110000"/>
              </a:lnSpc>
            </a:pP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은행의 기업신용평가에서 </a:t>
            </a:r>
            <a:r>
              <a:rPr lang="en-US" altLang="ko-KR" sz="2000" b="1" dirty="0" smtClean="0">
                <a:solidFill>
                  <a:srgbClr val="3366FF"/>
                </a:solidFill>
                <a:latin typeface="나눔고딕"/>
                <a:ea typeface="나눔고딕"/>
                <a:cs typeface="나눔고딕"/>
              </a:rPr>
              <a:t>3</a:t>
            </a:r>
            <a:r>
              <a:rPr lang="ko-KR" altLang="en-US" sz="2000" b="1" dirty="0" smtClean="0">
                <a:solidFill>
                  <a:srgbClr val="3366FF"/>
                </a:solidFill>
                <a:latin typeface="나눔고딕"/>
                <a:ea typeface="나눔고딕"/>
                <a:cs typeface="나눔고딕"/>
              </a:rPr>
              <a:t>등급</a:t>
            </a:r>
            <a:r>
              <a:rPr lang="en-US" altLang="ko-KR" sz="2000" b="1" dirty="0" smtClean="0">
                <a:solidFill>
                  <a:srgbClr val="3366FF"/>
                </a:solidFill>
                <a:latin typeface="나눔고딕"/>
                <a:ea typeface="나눔고딕"/>
                <a:cs typeface="나눔고딕"/>
              </a:rPr>
              <a:t>(1~10</a:t>
            </a:r>
            <a:r>
              <a:rPr lang="ko-KR" altLang="en-US" sz="2000" b="1" dirty="0" smtClean="0">
                <a:solidFill>
                  <a:srgbClr val="3366FF"/>
                </a:solidFill>
                <a:latin typeface="나눔고딕"/>
                <a:ea typeface="나눔고딕"/>
                <a:cs typeface="나눔고딕"/>
              </a:rPr>
              <a:t>등급</a:t>
            </a:r>
            <a:r>
              <a:rPr lang="en-US" altLang="ko-KR" sz="2000" b="1" dirty="0" smtClean="0">
                <a:solidFill>
                  <a:srgbClr val="3366FF"/>
                </a:solidFill>
                <a:latin typeface="나눔고딕"/>
                <a:ea typeface="나눔고딕"/>
                <a:cs typeface="나눔고딕"/>
              </a:rPr>
              <a:t>)</a:t>
            </a:r>
            <a:r>
              <a:rPr lang="ko-KR" altLang="en-US" sz="2000" b="1" dirty="0" smtClean="0">
                <a:solidFill>
                  <a:srgbClr val="3366FF"/>
                </a:solidFill>
                <a:latin typeface="나눔고딕"/>
                <a:ea typeface="나눔고딕"/>
                <a:cs typeface="나눔고딕"/>
              </a:rPr>
              <a:t>의 매우높은 신용도를 유지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하고 있습니다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.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   </a:t>
            </a:r>
            <a:endParaRPr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  <a:cs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10347662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576" y="1970412"/>
            <a:ext cx="7524836" cy="30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Text Box 28"/>
          <p:cNvSpPr txBox="1">
            <a:spLocks noChangeArrowheads="1"/>
          </p:cNvSpPr>
          <p:nvPr/>
        </p:nvSpPr>
        <p:spPr bwMode="auto">
          <a:xfrm>
            <a:off x="208491" y="505974"/>
            <a:ext cx="9561810" cy="110286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9pPr>
          </a:lstStyle>
          <a:p>
            <a:pPr marL="0" indent="0">
              <a:lnSpc>
                <a:spcPct val="110000"/>
              </a:lnSpc>
              <a:buFontTx/>
              <a:buNone/>
            </a:pPr>
            <a:r>
              <a:rPr lang="ko-KR" altLang="en-US" sz="2000" b="1" dirty="0">
                <a:solidFill>
                  <a:srgbClr val="595959"/>
                </a:solidFill>
                <a:latin typeface="나눔고딕"/>
                <a:ea typeface="나눔고딕"/>
                <a:cs typeface="나눔고딕"/>
              </a:rPr>
              <a:t>제안사 는 </a:t>
            </a:r>
            <a:r>
              <a:rPr lang="ko-KR" altLang="en-US" sz="2000" b="1" dirty="0">
                <a:solidFill>
                  <a:srgbClr val="3366FF"/>
                </a:solidFill>
                <a:latin typeface="나눔고딕"/>
                <a:ea typeface="나눔고딕"/>
                <a:cs typeface="나눔고딕"/>
              </a:rPr>
              <a:t>강소 (强小) 기업을 추구하는 전문회사</a:t>
            </a:r>
            <a:r>
              <a:rPr lang="ko-KR" altLang="en-US" sz="2000" b="1" dirty="0">
                <a:solidFill>
                  <a:srgbClr val="595959"/>
                </a:solidFill>
                <a:latin typeface="나눔고딕"/>
                <a:ea typeface="나눔고딕"/>
                <a:cs typeface="나눔고딕"/>
              </a:rPr>
              <a:t>로 </a:t>
            </a:r>
            <a:r>
              <a:rPr lang="en-US" altLang="ko-KR" sz="2000" b="1" dirty="0">
                <a:solidFill>
                  <a:srgbClr val="595959"/>
                </a:solidFill>
                <a:latin typeface="나눔고딕"/>
                <a:ea typeface="나눔고딕"/>
                <a:cs typeface="나눔고딕"/>
              </a:rPr>
              <a:t>IT </a:t>
            </a:r>
            <a:r>
              <a:rPr lang="ko-KR" altLang="en-US" sz="2000" b="1" dirty="0">
                <a:solidFill>
                  <a:srgbClr val="595959"/>
                </a:solidFill>
                <a:latin typeface="나눔고딕"/>
                <a:ea typeface="나눔고딕"/>
                <a:cs typeface="나눔고딕"/>
              </a:rPr>
              <a:t>인프라</a:t>
            </a:r>
            <a:r>
              <a:rPr lang="en-US" altLang="ko-KR" sz="2000" b="1" dirty="0">
                <a:solidFill>
                  <a:srgbClr val="595959"/>
                </a:solidFill>
                <a:latin typeface="나눔고딕"/>
                <a:ea typeface="나눔고딕"/>
                <a:cs typeface="나눔고딕"/>
              </a:rPr>
              <a:t>,</a:t>
            </a:r>
            <a:r>
              <a:rPr lang="ko-KR" altLang="en-US" sz="2000" b="1" dirty="0">
                <a:solidFill>
                  <a:srgbClr val="595959"/>
                </a:solidFill>
                <a:latin typeface="나눔고딕"/>
                <a:ea typeface="나눔고딕"/>
                <a:cs typeface="나눔고딕"/>
              </a:rPr>
              <a:t> 솔루션 컨설턴트 및 </a:t>
            </a:r>
            <a:r>
              <a:rPr lang="en-US" altLang="ko-KR" sz="2000" b="1" dirty="0">
                <a:solidFill>
                  <a:srgbClr val="595959"/>
                </a:solidFill>
                <a:latin typeface="나눔고딕"/>
                <a:ea typeface="나눔고딕"/>
                <a:cs typeface="나눔고딕"/>
              </a:rPr>
              <a:t>S/W </a:t>
            </a:r>
            <a:endParaRPr lang="en-US" altLang="ko-KR" sz="2000" b="1" dirty="0" smtClean="0">
              <a:solidFill>
                <a:srgbClr val="595959"/>
              </a:solidFill>
              <a:latin typeface="나눔고딕"/>
              <a:ea typeface="나눔고딕"/>
              <a:cs typeface="나눔고딕"/>
            </a:endParaRPr>
          </a:p>
          <a:p>
            <a:pPr marL="0" indent="0">
              <a:lnSpc>
                <a:spcPct val="110000"/>
              </a:lnSpc>
              <a:buFontTx/>
              <a:buNone/>
            </a:pPr>
            <a:r>
              <a:rPr lang="ko-KR" altLang="en-US" sz="2000" b="1" dirty="0" smtClean="0">
                <a:solidFill>
                  <a:srgbClr val="595959"/>
                </a:solidFill>
                <a:latin typeface="나눔고딕"/>
                <a:ea typeface="나눔고딕"/>
                <a:cs typeface="나눔고딕"/>
              </a:rPr>
              <a:t>엔지니어로 </a:t>
            </a:r>
            <a:r>
              <a:rPr lang="ko-KR" altLang="en-US" sz="2000" b="1" dirty="0">
                <a:solidFill>
                  <a:srgbClr val="595959"/>
                </a:solidFill>
                <a:latin typeface="나눔고딕"/>
                <a:ea typeface="나눔고딕"/>
                <a:cs typeface="나눔고딕"/>
              </a:rPr>
              <a:t>구성된 전문가 집단입니다</a:t>
            </a:r>
            <a:r>
              <a:rPr lang="en-US" altLang="ko-KR" sz="2000" b="1" dirty="0">
                <a:solidFill>
                  <a:srgbClr val="595959"/>
                </a:solidFill>
                <a:latin typeface="나눔고딕"/>
                <a:ea typeface="나눔고딕"/>
                <a:cs typeface="나눔고딕"/>
              </a:rPr>
              <a:t>. </a:t>
            </a:r>
            <a:r>
              <a:rPr lang="ko-KR" altLang="en-US" sz="2000" b="1" dirty="0">
                <a:solidFill>
                  <a:srgbClr val="595959"/>
                </a:solidFill>
                <a:latin typeface="나눔고딕"/>
                <a:ea typeface="나눔고딕"/>
                <a:cs typeface="나눔고딕"/>
              </a:rPr>
              <a:t>또한 </a:t>
            </a:r>
            <a:r>
              <a:rPr lang="ko-KR" altLang="en-US" sz="2000" b="1" dirty="0">
                <a:solidFill>
                  <a:srgbClr val="3366FF"/>
                </a:solidFill>
                <a:latin typeface="나눔고딕"/>
                <a:ea typeface="나눔고딕"/>
                <a:cs typeface="나눔고딕"/>
              </a:rPr>
              <a:t>투명한 경영관리를 위하여 회사의 모든 재무관리를 경영관리대행 전문회사인 주식회사 </a:t>
            </a:r>
            <a:r>
              <a:rPr lang="en-US" altLang="ko-KR" sz="2000" b="1" dirty="0">
                <a:solidFill>
                  <a:srgbClr val="3366FF"/>
                </a:solidFill>
                <a:latin typeface="나눔고딕"/>
                <a:ea typeface="나눔고딕"/>
                <a:cs typeface="나눔고딕"/>
              </a:rPr>
              <a:t>TSP</a:t>
            </a:r>
            <a:r>
              <a:rPr lang="ko-KR" altLang="en-US" sz="2000" b="1" dirty="0">
                <a:solidFill>
                  <a:srgbClr val="3366FF"/>
                </a:solidFill>
                <a:latin typeface="나눔고딕"/>
                <a:ea typeface="나눔고딕"/>
                <a:cs typeface="나눔고딕"/>
              </a:rPr>
              <a:t>를 통해 처리</a:t>
            </a:r>
            <a:r>
              <a:rPr lang="ko-KR" altLang="en-US" sz="2000" b="1" dirty="0">
                <a:solidFill>
                  <a:srgbClr val="595959"/>
                </a:solidFill>
                <a:latin typeface="나눔고딕"/>
                <a:ea typeface="나눔고딕"/>
                <a:cs typeface="나눔고딕"/>
              </a:rPr>
              <a:t>하고 있습니다</a:t>
            </a:r>
            <a:r>
              <a:rPr lang="en-US" altLang="ko-KR" sz="2000" b="1" dirty="0">
                <a:solidFill>
                  <a:srgbClr val="595959"/>
                </a:solidFill>
                <a:latin typeface="나눔고딕"/>
                <a:ea typeface="나눔고딕"/>
                <a:cs typeface="나눔고딕"/>
              </a:rPr>
              <a:t>.  </a:t>
            </a:r>
            <a:endParaRPr lang="ko-KR" altLang="en-US" sz="2000" b="1" dirty="0">
              <a:solidFill>
                <a:srgbClr val="595959"/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40" name="Rectangle 13"/>
          <p:cNvSpPr txBox="1">
            <a:spLocks noChangeArrowheads="1"/>
          </p:cNvSpPr>
          <p:nvPr/>
        </p:nvSpPr>
        <p:spPr>
          <a:xfrm>
            <a:off x="0" y="23556"/>
            <a:ext cx="7574296" cy="447553"/>
          </a:xfrm>
          <a:prstGeom prst="rect">
            <a:avLst/>
          </a:prstGeom>
        </p:spPr>
        <p:txBody>
          <a:bodyPr/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맑은 고딕" charset="0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charset="0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charset="0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charset="0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charset="0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l" defTabSz="806450" eaLnBrk="1" hangingPunct="1">
              <a:defRPr/>
            </a:pP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/>
                <a:ea typeface="나눔고딕"/>
                <a:cs typeface="나눔고딕"/>
              </a:rPr>
              <a:t>제안사 조직 </a:t>
            </a:r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7628473" y="85388"/>
            <a:ext cx="2277527" cy="2985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latinLnBrk="0">
              <a:lnSpc>
                <a:spcPct val="13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 </a:t>
            </a:r>
            <a:r>
              <a:rPr kumimoji="0"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제안개요</a:t>
            </a:r>
            <a:endParaRPr kumimoji="0"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6940" y="4881240"/>
            <a:ext cx="1440160" cy="69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altLang="ko-KR" sz="1200" dirty="0" smtClean="0">
                <a:latin typeface="나눔고딕"/>
                <a:ea typeface="나눔고딕"/>
                <a:cs typeface="나눔고딕"/>
              </a:rPr>
              <a:t>IT </a:t>
            </a:r>
            <a:r>
              <a:rPr lang="ko-KR" altLang="en-US" sz="1200" dirty="0" smtClean="0">
                <a:latin typeface="나눔고딕"/>
                <a:ea typeface="나눔고딕"/>
                <a:cs typeface="나눔고딕"/>
              </a:rPr>
              <a:t>운영 대행 서비스</a:t>
            </a:r>
            <a:endParaRPr lang="en-US" altLang="ko-KR" sz="1200" dirty="0" smtClean="0">
              <a:latin typeface="나눔고딕"/>
              <a:ea typeface="나눔고딕"/>
              <a:cs typeface="나눔고딕"/>
            </a:endParaRPr>
          </a:p>
          <a:p>
            <a:pPr algn="r">
              <a:lnSpc>
                <a:spcPct val="110000"/>
              </a:lnSpc>
            </a:pPr>
            <a:r>
              <a:rPr lang="en-US" altLang="ko-KR" sz="1200" dirty="0" smtClean="0">
                <a:latin typeface="나눔고딕"/>
                <a:ea typeface="나눔고딕"/>
                <a:cs typeface="나눔고딕"/>
              </a:rPr>
              <a:t>IT </a:t>
            </a:r>
            <a:r>
              <a:rPr lang="ko-KR" altLang="en-US" sz="1200" dirty="0" smtClean="0">
                <a:latin typeface="나눔고딕"/>
                <a:ea typeface="나눔고딕"/>
                <a:cs typeface="나눔고딕"/>
              </a:rPr>
              <a:t>통합 유지 보수</a:t>
            </a:r>
            <a:endParaRPr lang="en-US" altLang="ko-KR" sz="1200" dirty="0" smtClean="0">
              <a:latin typeface="나눔고딕"/>
              <a:ea typeface="나눔고딕"/>
              <a:cs typeface="나눔고딕"/>
            </a:endParaRPr>
          </a:p>
          <a:p>
            <a:pPr algn="r">
              <a:lnSpc>
                <a:spcPct val="110000"/>
              </a:lnSpc>
            </a:pPr>
            <a:r>
              <a:rPr lang="ko-KR" altLang="en-US" sz="1200" dirty="0" smtClean="0">
                <a:latin typeface="나눔고딕"/>
                <a:ea typeface="나눔고딕"/>
                <a:cs typeface="나눔고딕"/>
              </a:rPr>
              <a:t>통합관제시스템</a:t>
            </a:r>
            <a:endParaRPr lang="ko-KR" altLang="en-US" sz="1200" dirty="0">
              <a:latin typeface="나눔고딕"/>
              <a:ea typeface="나눔고딕"/>
              <a:cs typeface="나눔고딕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29100" y="4825421"/>
            <a:ext cx="1673076" cy="90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altLang="ko-KR" sz="1200" dirty="0" smtClean="0">
                <a:latin typeface="나눔고딕"/>
                <a:ea typeface="나눔고딕"/>
                <a:cs typeface="나눔고딕"/>
              </a:rPr>
              <a:t>BIZ </a:t>
            </a:r>
            <a:r>
              <a:rPr lang="ko-KR" altLang="en-US" sz="1200" dirty="0" smtClean="0">
                <a:latin typeface="나눔고딕"/>
                <a:ea typeface="나눔고딕"/>
                <a:cs typeface="나눔고딕"/>
              </a:rPr>
              <a:t>솔루션 개발</a:t>
            </a:r>
            <a:endParaRPr lang="en-US" altLang="ko-KR" sz="1200" dirty="0" smtClean="0">
              <a:latin typeface="나눔고딕"/>
              <a:ea typeface="나눔고딕"/>
              <a:cs typeface="나눔고딕"/>
            </a:endParaRPr>
          </a:p>
          <a:p>
            <a:pPr algn="r">
              <a:lnSpc>
                <a:spcPct val="110000"/>
              </a:lnSpc>
            </a:pPr>
            <a:r>
              <a:rPr lang="en-US" altLang="ko-KR" sz="1200" dirty="0" smtClean="0">
                <a:latin typeface="나눔고딕"/>
                <a:ea typeface="나눔고딕"/>
                <a:cs typeface="나눔고딕"/>
              </a:rPr>
              <a:t>DBMS </a:t>
            </a:r>
            <a:r>
              <a:rPr lang="ko-KR" altLang="en-US" sz="1200" dirty="0" smtClean="0">
                <a:latin typeface="나눔고딕"/>
                <a:ea typeface="나눔고딕"/>
                <a:cs typeface="나눔고딕"/>
              </a:rPr>
              <a:t>관리 솔루션</a:t>
            </a:r>
            <a:endParaRPr lang="en-US" altLang="ko-KR" sz="1200" dirty="0" smtClean="0">
              <a:latin typeface="나눔고딕"/>
              <a:ea typeface="나눔고딕"/>
              <a:cs typeface="나눔고딕"/>
            </a:endParaRPr>
          </a:p>
          <a:p>
            <a:pPr algn="r">
              <a:lnSpc>
                <a:spcPct val="110000"/>
              </a:lnSpc>
            </a:pPr>
            <a:r>
              <a:rPr lang="ko-KR" altLang="en-US" sz="1200" dirty="0" smtClean="0">
                <a:latin typeface="나눔고딕"/>
                <a:ea typeface="나눔고딕"/>
                <a:cs typeface="나눔고딕"/>
              </a:rPr>
              <a:t>서버 관리 </a:t>
            </a:r>
            <a:r>
              <a:rPr lang="en-US" altLang="ko-KR" sz="1200" dirty="0" smtClean="0">
                <a:latin typeface="나눔고딕"/>
                <a:ea typeface="나눔고딕"/>
                <a:cs typeface="나눔고딕"/>
              </a:rPr>
              <a:t>| </a:t>
            </a:r>
            <a:r>
              <a:rPr lang="ko-KR" altLang="en-US" sz="1200" dirty="0" smtClean="0">
                <a:latin typeface="나눔고딕"/>
                <a:ea typeface="나눔고딕"/>
                <a:cs typeface="나눔고딕"/>
              </a:rPr>
              <a:t>통합 관제</a:t>
            </a:r>
            <a:endParaRPr lang="en-US" altLang="ko-KR" sz="1200" dirty="0" smtClean="0">
              <a:latin typeface="나눔고딕"/>
              <a:ea typeface="나눔고딕"/>
              <a:cs typeface="나눔고딕"/>
            </a:endParaRPr>
          </a:p>
          <a:p>
            <a:pPr algn="r">
              <a:lnSpc>
                <a:spcPct val="110000"/>
              </a:lnSpc>
            </a:pPr>
            <a:r>
              <a:rPr lang="en-US" altLang="ko-KR" sz="1200" dirty="0" smtClean="0">
                <a:latin typeface="나눔고딕"/>
                <a:ea typeface="나눔고딕"/>
                <a:cs typeface="나눔고딕"/>
              </a:rPr>
              <a:t>JAMMER </a:t>
            </a:r>
            <a:r>
              <a:rPr lang="ko-KR" altLang="en-US" sz="1200" dirty="0" smtClean="0">
                <a:latin typeface="나눔고딕"/>
                <a:ea typeface="나눔고딕"/>
                <a:cs typeface="나눔고딕"/>
              </a:rPr>
              <a:t>개발</a:t>
            </a:r>
            <a:endParaRPr lang="en-US" altLang="ko-KR" sz="1200" dirty="0" smtClean="0">
              <a:latin typeface="나눔고딕"/>
              <a:ea typeface="나눔고딕"/>
              <a:cs typeface="나눔고딕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59608" y="4850821"/>
            <a:ext cx="1440160" cy="90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altLang="ko-KR" sz="1200" dirty="0" smtClean="0">
                <a:latin typeface="나눔고딕"/>
                <a:ea typeface="나눔고딕"/>
                <a:cs typeface="나눔고딕"/>
              </a:rPr>
              <a:t>ISP | BPR</a:t>
            </a:r>
          </a:p>
          <a:p>
            <a:pPr algn="r">
              <a:lnSpc>
                <a:spcPct val="110000"/>
              </a:lnSpc>
            </a:pPr>
            <a:r>
              <a:rPr lang="en-US" altLang="ko-KR" sz="1200" dirty="0" smtClean="0">
                <a:latin typeface="나눔고딕"/>
                <a:ea typeface="나눔고딕"/>
                <a:cs typeface="나눔고딕"/>
              </a:rPr>
              <a:t>IT Infra Design</a:t>
            </a:r>
          </a:p>
          <a:p>
            <a:pPr algn="r">
              <a:lnSpc>
                <a:spcPct val="110000"/>
              </a:lnSpc>
            </a:pPr>
            <a:r>
              <a:rPr lang="en-US" altLang="ko-KR" sz="1200" dirty="0" smtClean="0">
                <a:latin typeface="나눔고딕"/>
                <a:ea typeface="나눔고딕"/>
                <a:cs typeface="나눔고딕"/>
              </a:rPr>
              <a:t>DR | BCP</a:t>
            </a:r>
          </a:p>
          <a:p>
            <a:pPr algn="r">
              <a:lnSpc>
                <a:spcPct val="110000"/>
              </a:lnSpc>
            </a:pPr>
            <a:r>
              <a:rPr lang="ko-KR" altLang="en-US" sz="1200" dirty="0" smtClean="0">
                <a:latin typeface="나눔고딕"/>
                <a:ea typeface="나눔고딕"/>
                <a:cs typeface="나눔고딕"/>
              </a:rPr>
              <a:t>시스템 분석 </a:t>
            </a:r>
            <a:r>
              <a:rPr lang="en-US" altLang="ko-KR" sz="1200" dirty="0" smtClean="0">
                <a:latin typeface="나눔고딕"/>
                <a:ea typeface="나눔고딕"/>
                <a:cs typeface="나눔고딕"/>
              </a:rPr>
              <a:t>| </a:t>
            </a:r>
            <a:r>
              <a:rPr lang="ko-KR" altLang="en-US" sz="1200" dirty="0" smtClean="0">
                <a:latin typeface="나눔고딕"/>
                <a:ea typeface="나눔고딕"/>
                <a:cs typeface="나눔고딕"/>
              </a:rPr>
              <a:t>튜닝</a:t>
            </a:r>
            <a:endParaRPr lang="en-US" altLang="ko-KR" sz="1200" dirty="0" smtClean="0">
              <a:latin typeface="나눔고딕"/>
              <a:ea typeface="나눔고딕"/>
              <a:cs typeface="나눔고딕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80100" y="4812721"/>
            <a:ext cx="2029668" cy="90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ko-KR" altLang="en-US" sz="1200" dirty="0" smtClean="0">
                <a:latin typeface="나눔고딕"/>
                <a:ea typeface="나눔고딕"/>
                <a:cs typeface="나눔고딕"/>
              </a:rPr>
              <a:t>재난</a:t>
            </a:r>
            <a:r>
              <a:rPr lang="en-US" altLang="ko-KR" sz="1200" dirty="0" smtClean="0">
                <a:latin typeface="나눔고딕"/>
                <a:ea typeface="나눔고딕"/>
                <a:cs typeface="나눔고딕"/>
              </a:rPr>
              <a:t>/</a:t>
            </a:r>
            <a:r>
              <a:rPr lang="ko-KR" altLang="en-US" sz="1200" dirty="0" smtClean="0">
                <a:latin typeface="나눔고딕"/>
                <a:ea typeface="나눔고딕"/>
                <a:cs typeface="나눔고딕"/>
              </a:rPr>
              <a:t>재해 복구 솔루션</a:t>
            </a:r>
            <a:endParaRPr lang="en-US" altLang="ko-KR" sz="1200" dirty="0" smtClean="0">
              <a:latin typeface="나눔고딕"/>
              <a:ea typeface="나눔고딕"/>
              <a:cs typeface="나눔고딕"/>
            </a:endParaRPr>
          </a:p>
          <a:p>
            <a:pPr algn="r">
              <a:lnSpc>
                <a:spcPct val="110000"/>
              </a:lnSpc>
            </a:pPr>
            <a:r>
              <a:rPr lang="ko-KR" altLang="en-US" sz="1200" dirty="0" smtClean="0">
                <a:latin typeface="나눔고딕"/>
                <a:ea typeface="나눔고딕"/>
                <a:cs typeface="나눔고딕"/>
              </a:rPr>
              <a:t>서비스 이중화 솔루션</a:t>
            </a:r>
            <a:endParaRPr lang="en-US" altLang="ko-KR" sz="1200" dirty="0" smtClean="0">
              <a:latin typeface="나눔고딕"/>
              <a:ea typeface="나눔고딕"/>
              <a:cs typeface="나눔고딕"/>
            </a:endParaRPr>
          </a:p>
          <a:p>
            <a:pPr algn="r">
              <a:lnSpc>
                <a:spcPct val="110000"/>
              </a:lnSpc>
            </a:pPr>
            <a:r>
              <a:rPr lang="ko-KR" altLang="en-US" sz="1200" dirty="0" smtClean="0">
                <a:latin typeface="나눔고딕"/>
                <a:ea typeface="나눔고딕"/>
                <a:cs typeface="나눔고딕"/>
              </a:rPr>
              <a:t>형상 관리 솔루션</a:t>
            </a:r>
            <a:endParaRPr lang="en-US" altLang="ko-KR" sz="1200" dirty="0" smtClean="0">
              <a:latin typeface="나눔고딕"/>
              <a:ea typeface="나눔고딕"/>
              <a:cs typeface="나눔고딕"/>
            </a:endParaRPr>
          </a:p>
          <a:p>
            <a:pPr algn="r">
              <a:lnSpc>
                <a:spcPct val="110000"/>
              </a:lnSpc>
            </a:pPr>
            <a:r>
              <a:rPr lang="ko-KR" altLang="en-US" sz="1200" dirty="0" smtClean="0">
                <a:latin typeface="나눔고딕"/>
                <a:ea typeface="나눔고딕"/>
                <a:cs typeface="나눔고딕"/>
              </a:rPr>
              <a:t>보안 솔루션</a:t>
            </a:r>
            <a:endParaRPr lang="en-US" altLang="ko-KR" sz="1200" dirty="0" smtClean="0">
              <a:latin typeface="나눔고딕"/>
              <a:ea typeface="나눔고딕"/>
              <a:cs typeface="나눔고딕"/>
            </a:endParaRP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768772" y="3373065"/>
            <a:ext cx="12378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1200" dirty="0">
                <a:solidFill>
                  <a:schemeClr val="bg1"/>
                </a:solidFill>
                <a:latin typeface="나눔고딕"/>
                <a:ea typeface="나눔고딕"/>
                <a:cs typeface="나눔고딕"/>
              </a:rPr>
              <a:t>통합기술영업부</a:t>
            </a:r>
            <a:endParaRPr lang="en-US" altLang="ko-KR" sz="1200" dirty="0">
              <a:solidFill>
                <a:schemeClr val="bg1"/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4779764" y="3343796"/>
            <a:ext cx="11521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1200" dirty="0" smtClean="0">
                <a:solidFill>
                  <a:schemeClr val="bg1"/>
                </a:solidFill>
                <a:latin typeface="나눔고딕"/>
                <a:ea typeface="나눔고딕"/>
                <a:cs typeface="나눔고딕"/>
              </a:rPr>
              <a:t>기술개발연구소</a:t>
            </a:r>
            <a:endParaRPr lang="ko-KR" altLang="en-US" sz="1200" dirty="0">
              <a:solidFill>
                <a:schemeClr val="bg1"/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6592664" y="3343796"/>
            <a:ext cx="13448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1200" dirty="0" smtClean="0">
                <a:solidFill>
                  <a:schemeClr val="bg1"/>
                </a:solidFill>
                <a:latin typeface="나눔고딕"/>
                <a:ea typeface="나눔고딕"/>
                <a:cs typeface="나눔고딕"/>
              </a:rPr>
              <a:t>솔루션 사업부</a:t>
            </a:r>
            <a:endParaRPr lang="ko-KR" altLang="en-US" sz="1200" dirty="0">
              <a:solidFill>
                <a:schemeClr val="bg1"/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2619648" y="3343796"/>
            <a:ext cx="11521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1200" dirty="0" smtClean="0">
                <a:solidFill>
                  <a:schemeClr val="bg1"/>
                </a:solidFill>
                <a:latin typeface="나눔고딕"/>
                <a:ea typeface="나눔고딕"/>
                <a:cs typeface="나눔고딕"/>
              </a:rPr>
              <a:t>전략 사업부</a:t>
            </a:r>
            <a:endParaRPr lang="ko-KR" altLang="en-US" sz="1200" dirty="0">
              <a:solidFill>
                <a:schemeClr val="bg1"/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26" name="모서리가 둥근 직사각형 47"/>
          <p:cNvSpPr/>
          <p:nvPr/>
        </p:nvSpPr>
        <p:spPr>
          <a:xfrm>
            <a:off x="8536508" y="3759200"/>
            <a:ext cx="963092" cy="745852"/>
          </a:xfrm>
          <a:prstGeom prst="roundRect">
            <a:avLst>
              <a:gd name="adj" fmla="val 9009"/>
            </a:avLst>
          </a:prstGeom>
          <a:noFill/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140400" rIns="36000" bIns="0" rtlCol="0" anchor="ctr" anchorCtr="0"/>
          <a:lstStyle/>
          <a:p>
            <a:pPr algn="ctr">
              <a:lnSpc>
                <a:spcPct val="130000"/>
              </a:lnSpc>
            </a:pPr>
            <a:r>
              <a:rPr lang="en-US" altLang="ko-KR" sz="1200" dirty="0" smtClean="0">
                <a:latin typeface="나눔고딕"/>
                <a:ea typeface="나눔고딕"/>
                <a:cs typeface="나눔고딕"/>
              </a:rPr>
              <a:t>- </a:t>
            </a:r>
            <a:r>
              <a:rPr lang="ko-KR" altLang="en-US" sz="1200" dirty="0" smtClean="0">
                <a:latin typeface="나눔고딕"/>
                <a:ea typeface="나눔고딕"/>
                <a:cs typeface="나눔고딕"/>
              </a:rPr>
              <a:t>재무 관리</a:t>
            </a:r>
          </a:p>
          <a:p>
            <a:pPr algn="ctr">
              <a:lnSpc>
                <a:spcPct val="130000"/>
              </a:lnSpc>
            </a:pPr>
            <a:r>
              <a:rPr lang="en-US" altLang="ko-KR" sz="1200" dirty="0" smtClean="0">
                <a:latin typeface="나눔고딕"/>
                <a:ea typeface="나눔고딕"/>
                <a:cs typeface="나눔고딕"/>
              </a:rPr>
              <a:t>- </a:t>
            </a:r>
            <a:r>
              <a:rPr lang="ko-KR" altLang="en-US" sz="1200" dirty="0" smtClean="0">
                <a:latin typeface="나눔고딕"/>
                <a:ea typeface="나눔고딕"/>
                <a:cs typeface="나눔고딕"/>
              </a:rPr>
              <a:t>인사 관리</a:t>
            </a:r>
          </a:p>
          <a:p>
            <a:pPr algn="ctr">
              <a:lnSpc>
                <a:spcPct val="130000"/>
              </a:lnSpc>
            </a:pPr>
            <a:r>
              <a:rPr lang="en-US" altLang="ko-KR" sz="1200" dirty="0" smtClean="0">
                <a:latin typeface="나눔고딕"/>
                <a:ea typeface="나눔고딕"/>
                <a:cs typeface="나눔고딕"/>
              </a:rPr>
              <a:t>- </a:t>
            </a:r>
            <a:r>
              <a:rPr lang="ko-KR" altLang="en-US" sz="1200" dirty="0" smtClean="0">
                <a:latin typeface="나눔고딕"/>
                <a:ea typeface="나눔고딕"/>
                <a:cs typeface="나눔고딕"/>
              </a:rPr>
              <a:t>급여 관리</a:t>
            </a:r>
          </a:p>
          <a:p>
            <a:pPr algn="ctr">
              <a:lnSpc>
                <a:spcPct val="130000"/>
              </a:lnSpc>
            </a:pPr>
            <a:endParaRPr lang="ko-KR" altLang="en-US" sz="1200" dirty="0">
              <a:latin typeface="나눔고딕"/>
              <a:ea typeface="나눔고딕"/>
              <a:cs typeface="나눔고딕"/>
            </a:endParaRPr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53400" y="4507274"/>
            <a:ext cx="9525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8553400" y="4549244"/>
            <a:ext cx="971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1200" dirty="0" smtClean="0">
                <a:solidFill>
                  <a:schemeClr val="bg1"/>
                </a:solidFill>
                <a:latin typeface="나눔고딕"/>
                <a:ea typeface="나눔고딕"/>
                <a:cs typeface="나눔고딕"/>
              </a:rPr>
              <a:t>경영지원부</a:t>
            </a:r>
            <a:endParaRPr lang="ko-KR" altLang="en-US" sz="1200" dirty="0">
              <a:solidFill>
                <a:schemeClr val="bg1"/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553400" y="5371370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/>
                <a:ea typeface="나눔고딕"/>
                <a:cs typeface="나눔고딕"/>
              </a:rPr>
              <a:t>아웃소싱</a:t>
            </a:r>
            <a:endParaRPr lang="en-US" altLang="ko-KR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고딕"/>
              <a:ea typeface="나눔고딕"/>
              <a:cs typeface="나눔고딕"/>
            </a:endParaRPr>
          </a:p>
          <a:p>
            <a:pPr algn="ctr"/>
            <a:r>
              <a:rPr lang="ko-KR" altLang="ko-K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/>
                <a:ea typeface="나눔고딕"/>
                <a:cs typeface="나눔고딕"/>
              </a:rPr>
              <a:t>(</a:t>
            </a:r>
            <a:r>
              <a:rPr lang="ko-KR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/>
                <a:ea typeface="나눔고딕"/>
                <a:cs typeface="나눔고딕"/>
              </a:rPr>
              <a:t>주</a:t>
            </a:r>
            <a:r>
              <a:rPr lang="en-US" altLang="ko-K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/>
                <a:ea typeface="나눔고딕"/>
                <a:cs typeface="나눔고딕"/>
              </a:rPr>
              <a:t>)TSP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46" name="Text Box 16"/>
          <p:cNvSpPr txBox="1">
            <a:spLocks noChangeArrowheads="1"/>
          </p:cNvSpPr>
          <p:nvPr/>
        </p:nvSpPr>
        <p:spPr bwMode="auto">
          <a:xfrm>
            <a:off x="3753272" y="2064965"/>
            <a:ext cx="10801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1200" smtClean="0">
                <a:solidFill>
                  <a:schemeClr val="bg1"/>
                </a:solidFill>
                <a:latin typeface="나눔고딕"/>
                <a:ea typeface="나눔고딕"/>
                <a:cs typeface="나눔고딕"/>
              </a:rPr>
              <a:t>대표이사</a:t>
            </a:r>
            <a:endParaRPr lang="en-US" altLang="ko-KR" sz="1200" dirty="0">
              <a:solidFill>
                <a:schemeClr val="bg1"/>
              </a:solidFill>
              <a:latin typeface="나눔고딕"/>
              <a:ea typeface="나눔고딕"/>
              <a:cs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6003675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ChangeArrowheads="1"/>
          </p:cNvSpPr>
          <p:nvPr/>
        </p:nvSpPr>
        <p:spPr bwMode="auto">
          <a:xfrm>
            <a:off x="0" y="0"/>
            <a:ext cx="9906000" cy="22764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6083" name="Rectangle 53"/>
          <p:cNvSpPr>
            <a:spLocks noChangeArrowheads="1"/>
          </p:cNvSpPr>
          <p:nvPr/>
        </p:nvSpPr>
        <p:spPr bwMode="auto">
          <a:xfrm>
            <a:off x="0" y="549275"/>
            <a:ext cx="415925" cy="2303463"/>
          </a:xfrm>
          <a:prstGeom prst="rect">
            <a:avLst/>
          </a:prstGeom>
          <a:solidFill>
            <a:srgbClr val="0070C0">
              <a:alpha val="3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124" name="Rectangle 54"/>
          <p:cNvSpPr>
            <a:spLocks noChangeArrowheads="1"/>
          </p:cNvSpPr>
          <p:nvPr/>
        </p:nvSpPr>
        <p:spPr bwMode="auto">
          <a:xfrm>
            <a:off x="415925" y="549275"/>
            <a:ext cx="6343650" cy="2303463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wrap="none" anchor="ctr"/>
          <a:lstStyle/>
          <a:p>
            <a:endParaRPr lang="ko-KR" altLang="en-US">
              <a:solidFill>
                <a:srgbClr val="FFFFFF"/>
              </a:solidFill>
              <a:latin typeface="맑은 고딕" charset="0"/>
              <a:ea typeface="맑은 고딕" charset="0"/>
              <a:cs typeface="맑은 고딕" charset="0"/>
            </a:endParaRPr>
          </a:p>
        </p:txBody>
      </p:sp>
      <p:sp>
        <p:nvSpPr>
          <p:cNvPr id="46085" name="Rectangle 55"/>
          <p:cNvSpPr>
            <a:spLocks noChangeArrowheads="1"/>
          </p:cNvSpPr>
          <p:nvPr/>
        </p:nvSpPr>
        <p:spPr bwMode="auto">
          <a:xfrm>
            <a:off x="7200900" y="549275"/>
            <a:ext cx="2705100" cy="2303463"/>
          </a:xfrm>
          <a:prstGeom prst="rect">
            <a:avLst/>
          </a:prstGeom>
          <a:solidFill>
            <a:srgbClr val="40A0DD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6086" name="Text Box 8"/>
          <p:cNvSpPr txBox="1">
            <a:spLocks noChangeArrowheads="1"/>
          </p:cNvSpPr>
          <p:nvPr/>
        </p:nvSpPr>
        <p:spPr bwMode="auto">
          <a:xfrm>
            <a:off x="595523" y="722738"/>
            <a:ext cx="196951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9pPr>
          </a:lstStyle>
          <a:p>
            <a:pPr eaLnBrk="1" hangingPunct="1"/>
            <a:r>
              <a:rPr lang="en-US" altLang="ko-KR" sz="6600" b="1" dirty="0" smtClean="0">
                <a:solidFill>
                  <a:schemeClr val="bg1"/>
                </a:solidFill>
                <a:latin typeface="나눔고딕"/>
                <a:ea typeface="나눔고딕"/>
                <a:cs typeface="나눔고딕"/>
              </a:rPr>
              <a:t>Q</a:t>
            </a:r>
            <a:r>
              <a:rPr lang="en-US" altLang="ko-KR" sz="5400" b="1" dirty="0" smtClean="0">
                <a:solidFill>
                  <a:schemeClr val="bg1"/>
                </a:solidFill>
                <a:latin typeface="나눔고딕"/>
                <a:ea typeface="나눔고딕"/>
                <a:cs typeface="나눔고딕"/>
              </a:rPr>
              <a:t>&amp;</a:t>
            </a:r>
            <a:r>
              <a:rPr lang="en-US" altLang="ko-KR" sz="6600" b="1" dirty="0" smtClean="0">
                <a:solidFill>
                  <a:schemeClr val="bg1"/>
                </a:solidFill>
                <a:latin typeface="나눔고딕"/>
                <a:ea typeface="나눔고딕"/>
                <a:cs typeface="나눔고딕"/>
              </a:rPr>
              <a:t>A</a:t>
            </a:r>
            <a:endParaRPr lang="ko-KR" altLang="en-US" sz="6600" b="1" dirty="0">
              <a:solidFill>
                <a:schemeClr val="bg1"/>
              </a:solidFill>
              <a:latin typeface="나눔고딕"/>
              <a:ea typeface="나눔고딕"/>
              <a:cs typeface="나눔고딕"/>
            </a:endParaRPr>
          </a:p>
        </p:txBody>
      </p:sp>
      <p:pic>
        <p:nvPicPr>
          <p:cNvPr id="46091" name="그림 23" descr="01 copy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288925"/>
            <a:ext cx="5383212" cy="53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2"/>
          <p:cNvSpPr txBox="1">
            <a:spLocks noChangeArrowheads="1"/>
          </p:cNvSpPr>
          <p:nvPr/>
        </p:nvSpPr>
        <p:spPr bwMode="auto">
          <a:xfrm>
            <a:off x="3479042" y="3621852"/>
            <a:ext cx="2711032" cy="319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9pPr>
          </a:lstStyle>
          <a:p>
            <a:pPr algn="ctr" fontAlgn="b" latinLnBrk="0">
              <a:lnSpc>
                <a:spcPts val="2400"/>
              </a:lnSpc>
              <a:buFont typeface="Symbol" charset="0"/>
              <a:buNone/>
            </a:pPr>
            <a:r>
              <a:rPr kumimoji="0" lang="ko-KR" altLang="en-US" sz="3600" b="1" dirty="0" smtClean="0">
                <a:solidFill>
                  <a:srgbClr val="3366FF"/>
                </a:solidFill>
                <a:latin typeface="나눔고딕"/>
                <a:ea typeface="나눔고딕"/>
                <a:cs typeface="나눔고딕"/>
              </a:rPr>
              <a:t>감사합니다</a:t>
            </a:r>
            <a:r>
              <a:rPr kumimoji="0" lang="en-US" altLang="ko-KR" sz="3600" b="1" dirty="0" smtClean="0">
                <a:solidFill>
                  <a:srgbClr val="3366FF"/>
                </a:solidFill>
                <a:latin typeface="나눔고딕"/>
                <a:ea typeface="나눔고딕"/>
                <a:cs typeface="나눔고딕"/>
              </a:rPr>
              <a:t>.</a:t>
            </a:r>
            <a:r>
              <a:rPr kumimoji="0" lang="ko-KR" altLang="en-US" sz="3600" b="1" dirty="0" smtClean="0">
                <a:solidFill>
                  <a:srgbClr val="3366FF"/>
                </a:solidFill>
                <a:latin typeface="나눔고딕"/>
                <a:ea typeface="나눔고딕"/>
                <a:cs typeface="나눔고딕"/>
              </a:rPr>
              <a:t> </a:t>
            </a:r>
            <a:endParaRPr kumimoji="0" lang="en-US" altLang="ko-KR" sz="3600" b="1" dirty="0">
              <a:solidFill>
                <a:srgbClr val="3366FF"/>
              </a:solidFill>
              <a:latin typeface="나눔고딕"/>
              <a:ea typeface="나눔고딕"/>
              <a:cs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37482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0" y="0"/>
            <a:ext cx="9906000" cy="22764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219" name="Rectangle 53"/>
          <p:cNvSpPr>
            <a:spLocks noChangeArrowheads="1"/>
          </p:cNvSpPr>
          <p:nvPr/>
        </p:nvSpPr>
        <p:spPr bwMode="auto">
          <a:xfrm>
            <a:off x="0" y="549275"/>
            <a:ext cx="415925" cy="2303463"/>
          </a:xfrm>
          <a:prstGeom prst="rect">
            <a:avLst/>
          </a:prstGeom>
          <a:solidFill>
            <a:srgbClr val="0070C0">
              <a:alpha val="3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>
              <a:latin typeface="나눔고딕"/>
              <a:ea typeface="나눔고딕"/>
              <a:cs typeface="나눔고딕"/>
            </a:endParaRPr>
          </a:p>
        </p:txBody>
      </p:sp>
      <p:sp>
        <p:nvSpPr>
          <p:cNvPr id="5124" name="Rectangle 54"/>
          <p:cNvSpPr>
            <a:spLocks noChangeArrowheads="1"/>
          </p:cNvSpPr>
          <p:nvPr/>
        </p:nvSpPr>
        <p:spPr bwMode="auto">
          <a:xfrm>
            <a:off x="415925" y="549275"/>
            <a:ext cx="6343650" cy="2303463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wrap="none" anchor="ctr"/>
          <a:lstStyle/>
          <a:p>
            <a:endParaRPr lang="ko-KR" altLang="en-US">
              <a:solidFill>
                <a:srgbClr val="FFFFFF"/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9221" name="Rectangle 55"/>
          <p:cNvSpPr>
            <a:spLocks noChangeArrowheads="1"/>
          </p:cNvSpPr>
          <p:nvPr/>
        </p:nvSpPr>
        <p:spPr bwMode="auto">
          <a:xfrm>
            <a:off x="7200900" y="549275"/>
            <a:ext cx="2705100" cy="2303463"/>
          </a:xfrm>
          <a:prstGeom prst="rect">
            <a:avLst/>
          </a:prstGeom>
          <a:solidFill>
            <a:srgbClr val="40A0DD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831850" y="877888"/>
            <a:ext cx="15953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9pPr>
          </a:lstStyle>
          <a:p>
            <a:pPr eaLnBrk="1" hangingPunct="1"/>
            <a:r>
              <a:rPr lang="ko-KR" altLang="en-US" sz="2800" b="1" dirty="0" smtClean="0">
                <a:solidFill>
                  <a:schemeClr val="bg1"/>
                </a:solidFill>
                <a:latin typeface="나눔고딕"/>
                <a:ea typeface="나눔고딕"/>
                <a:cs typeface="나눔고딕"/>
              </a:rPr>
              <a:t>제안배경</a:t>
            </a:r>
            <a:endParaRPr lang="ko-KR" altLang="en-US" sz="2800" b="1" dirty="0">
              <a:solidFill>
                <a:schemeClr val="bg1"/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9223" name="Text Box 14"/>
          <p:cNvSpPr txBox="1">
            <a:spLocks noChangeArrowheads="1"/>
          </p:cNvSpPr>
          <p:nvPr/>
        </p:nvSpPr>
        <p:spPr bwMode="auto">
          <a:xfrm>
            <a:off x="542925" y="29305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9pPr>
          </a:lstStyle>
          <a:p>
            <a:pPr eaLnBrk="1" hangingPunct="1"/>
            <a:endParaRPr lang="ko-KR">
              <a:latin typeface="나눔고딕"/>
              <a:ea typeface="나눔고딕"/>
              <a:cs typeface="나눔고딕"/>
            </a:endParaRPr>
          </a:p>
        </p:txBody>
      </p:sp>
      <p:sp>
        <p:nvSpPr>
          <p:cNvPr id="9224" name="Rectangle 23"/>
          <p:cNvSpPr>
            <a:spLocks noChangeArrowheads="1"/>
          </p:cNvSpPr>
          <p:nvPr/>
        </p:nvSpPr>
        <p:spPr bwMode="auto">
          <a:xfrm>
            <a:off x="797072" y="3020465"/>
            <a:ext cx="5959328" cy="1454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ko-KR" altLang="en-US" sz="1600" dirty="0" smtClean="0">
                <a:latin typeface="나눔고딕"/>
                <a:ea typeface="나눔고딕"/>
                <a:cs typeface="나눔고딕"/>
              </a:rPr>
              <a:t>기업 </a:t>
            </a:r>
            <a:r>
              <a:rPr lang="en-US" altLang="ko-KR" sz="1600" dirty="0" smtClean="0">
                <a:latin typeface="나눔고딕"/>
                <a:ea typeface="나눔고딕"/>
                <a:cs typeface="나눔고딕"/>
              </a:rPr>
              <a:t>IT</a:t>
            </a:r>
            <a:r>
              <a:rPr lang="ko-KR" altLang="en-US" sz="1600" dirty="0" smtClean="0">
                <a:latin typeface="나눔고딕"/>
                <a:ea typeface="나눔고딕"/>
                <a:cs typeface="나눔고딕"/>
              </a:rPr>
              <a:t> 분야의 시대적 변화</a:t>
            </a:r>
            <a:endParaRPr lang="en-US" altLang="ko-KR" sz="1600" dirty="0" smtClean="0">
              <a:latin typeface="나눔고딕"/>
              <a:ea typeface="나눔고딕"/>
              <a:cs typeface="나눔고딕"/>
            </a:endParaRPr>
          </a:p>
          <a:p>
            <a:pPr>
              <a:lnSpc>
                <a:spcPct val="140000"/>
              </a:lnSpc>
            </a:pPr>
            <a:r>
              <a:rPr lang="ko-KR" altLang="en-US" sz="1600" dirty="0" smtClean="0">
                <a:latin typeface="나눔고딕"/>
                <a:ea typeface="나눔고딕"/>
                <a:cs typeface="나눔고딕"/>
              </a:rPr>
              <a:t>중소기업의 </a:t>
            </a:r>
            <a:r>
              <a:rPr lang="en-US" altLang="ko-KR" sz="1600" dirty="0" smtClean="0">
                <a:latin typeface="나눔고딕"/>
                <a:ea typeface="나눔고딕"/>
                <a:cs typeface="나눔고딕"/>
              </a:rPr>
              <a:t>IT</a:t>
            </a:r>
            <a:r>
              <a:rPr lang="ko-KR" altLang="en-US" sz="1600" dirty="0">
                <a:latin typeface="나눔고딕"/>
                <a:ea typeface="나눔고딕"/>
                <a:cs typeface="나눔고딕"/>
              </a:rPr>
              <a:t> </a:t>
            </a:r>
            <a:r>
              <a:rPr lang="ko-KR" altLang="en-US" sz="1600" dirty="0" smtClean="0">
                <a:latin typeface="나눔고딕"/>
                <a:ea typeface="나눔고딕"/>
                <a:cs typeface="나눔고딕"/>
              </a:rPr>
              <a:t>운영에 따른 주요 </a:t>
            </a:r>
            <a:r>
              <a:rPr lang="ko-KR" altLang="en-US" sz="1600" dirty="0" smtClean="0">
                <a:latin typeface="나눔고딕"/>
                <a:ea typeface="나눔고딕"/>
                <a:cs typeface="나눔고딕"/>
              </a:rPr>
              <a:t>이슈</a:t>
            </a:r>
            <a:endParaRPr lang="en-US" altLang="ko-KR" sz="1600" dirty="0" smtClean="0">
              <a:latin typeface="나눔고딕"/>
              <a:ea typeface="나눔고딕"/>
              <a:cs typeface="나눔고딕"/>
            </a:endParaRPr>
          </a:p>
          <a:p>
            <a:pPr>
              <a:lnSpc>
                <a:spcPct val="140000"/>
              </a:lnSpc>
            </a:pPr>
            <a:r>
              <a:rPr lang="ko-KR" altLang="en-US" sz="1600" dirty="0" smtClean="0">
                <a:latin typeface="나눔고딕"/>
                <a:ea typeface="나눔고딕"/>
                <a:cs typeface="나눔고딕"/>
              </a:rPr>
              <a:t>변화에 대한 선택</a:t>
            </a:r>
            <a:endParaRPr lang="en-US" altLang="ko-KR" sz="1600" dirty="0" smtClean="0">
              <a:latin typeface="나눔고딕"/>
              <a:ea typeface="나눔고딕"/>
              <a:cs typeface="나눔고딕"/>
            </a:endParaRPr>
          </a:p>
          <a:p>
            <a:pPr>
              <a:lnSpc>
                <a:spcPct val="140000"/>
              </a:lnSpc>
            </a:pPr>
            <a:r>
              <a:rPr lang="ko-KR" altLang="en-US" sz="1600" dirty="0" smtClean="0">
                <a:latin typeface="나눔고딕"/>
                <a:ea typeface="나눔고딕"/>
                <a:cs typeface="나눔고딕"/>
              </a:rPr>
              <a:t>차세대 </a:t>
            </a:r>
            <a:r>
              <a:rPr lang="en-US" altLang="ko-KR" sz="1600" dirty="0" smtClean="0">
                <a:latin typeface="나눔고딕"/>
                <a:ea typeface="나눔고딕"/>
                <a:cs typeface="나눔고딕"/>
              </a:rPr>
              <a:t>IT </a:t>
            </a:r>
            <a:r>
              <a:rPr lang="ko-KR" altLang="en-US" sz="1600" dirty="0" smtClean="0">
                <a:latin typeface="나눔고딕"/>
                <a:ea typeface="나눔고딕"/>
                <a:cs typeface="나눔고딕"/>
              </a:rPr>
              <a:t>운영전략 </a:t>
            </a:r>
            <a:endParaRPr lang="en-US" altLang="ko-KR" sz="1600" dirty="0">
              <a:latin typeface="나눔고딕"/>
              <a:ea typeface="나눔고딕"/>
              <a:cs typeface="나눔고딕"/>
            </a:endParaRPr>
          </a:p>
        </p:txBody>
      </p:sp>
      <p:sp>
        <p:nvSpPr>
          <p:cNvPr id="9226" name="Rectangle 75"/>
          <p:cNvSpPr>
            <a:spLocks noChangeArrowheads="1"/>
          </p:cNvSpPr>
          <p:nvPr/>
        </p:nvSpPr>
        <p:spPr bwMode="auto">
          <a:xfrm>
            <a:off x="417661" y="3020465"/>
            <a:ext cx="604837" cy="1454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1600" b="1" dirty="0">
                <a:solidFill>
                  <a:srgbClr val="B2B2B2"/>
                </a:solidFill>
                <a:latin typeface="나눔고딕"/>
                <a:ea typeface="나눔고딕"/>
                <a:cs typeface="나눔고딕"/>
              </a:rPr>
              <a:t>1</a:t>
            </a:r>
          </a:p>
          <a:p>
            <a:pPr>
              <a:lnSpc>
                <a:spcPct val="140000"/>
              </a:lnSpc>
            </a:pPr>
            <a:r>
              <a:rPr lang="en-US" altLang="ko-KR" sz="1600" b="1" dirty="0" smtClean="0">
                <a:solidFill>
                  <a:srgbClr val="B2B2B2"/>
                </a:solidFill>
                <a:latin typeface="나눔고딕"/>
                <a:ea typeface="나눔고딕"/>
                <a:cs typeface="나눔고딕"/>
              </a:rPr>
              <a:t>2</a:t>
            </a:r>
          </a:p>
          <a:p>
            <a:pPr>
              <a:lnSpc>
                <a:spcPct val="140000"/>
              </a:lnSpc>
            </a:pPr>
            <a:r>
              <a:rPr lang="ko-KR" altLang="ko-KR" sz="1600" b="1" dirty="0" smtClean="0">
                <a:solidFill>
                  <a:srgbClr val="B2B2B2"/>
                </a:solidFill>
                <a:latin typeface="나눔고딕"/>
                <a:ea typeface="나눔고딕"/>
                <a:cs typeface="나눔고딕"/>
              </a:rPr>
              <a:t>3</a:t>
            </a:r>
            <a:endParaRPr lang="en-US" altLang="ko-KR" sz="1600" b="1" dirty="0" smtClean="0">
              <a:solidFill>
                <a:srgbClr val="B2B2B2"/>
              </a:solidFill>
              <a:latin typeface="나눔고딕"/>
              <a:ea typeface="나눔고딕"/>
              <a:cs typeface="나눔고딕"/>
            </a:endParaRPr>
          </a:p>
          <a:p>
            <a:pPr>
              <a:lnSpc>
                <a:spcPct val="140000"/>
              </a:lnSpc>
            </a:pPr>
            <a:r>
              <a:rPr lang="ko-KR" altLang="ko-KR" sz="1600" b="1" dirty="0">
                <a:solidFill>
                  <a:srgbClr val="B2B2B2"/>
                </a:solidFill>
                <a:latin typeface="나눔고딕"/>
                <a:ea typeface="나눔고딕"/>
                <a:cs typeface="나눔고딕"/>
              </a:rPr>
              <a:t>4</a:t>
            </a:r>
            <a:endParaRPr lang="en-US" altLang="ko-KR" sz="1600" b="1" dirty="0">
              <a:solidFill>
                <a:srgbClr val="B2B2B2"/>
              </a:solidFill>
              <a:latin typeface="나눔고딕"/>
              <a:ea typeface="나눔고딕"/>
              <a:cs typeface="나눔고딕"/>
            </a:endParaRPr>
          </a:p>
        </p:txBody>
      </p:sp>
      <p:pic>
        <p:nvPicPr>
          <p:cNvPr id="9227" name="그림 23" descr="01 copy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288925"/>
            <a:ext cx="5383212" cy="53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8287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8"/>
          <p:cNvSpPr txBox="1">
            <a:spLocks noChangeArrowheads="1"/>
          </p:cNvSpPr>
          <p:nvPr/>
        </p:nvSpPr>
        <p:spPr bwMode="auto">
          <a:xfrm>
            <a:off x="208491" y="520558"/>
            <a:ext cx="9561810" cy="7643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10000"/>
              </a:spcBef>
              <a:buFont typeface="Wingdings" charset="0"/>
              <a:buNone/>
            </a:pP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급격한 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Biz 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환경 및 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IT 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기술의 변화에 따라 기업의 생존을 </a:t>
            </a:r>
            <a:r>
              <a:rPr lang="ko-KR" altLang="en-US" sz="2000" b="1" dirty="0" smtClean="0">
                <a:solidFill>
                  <a:srgbClr val="3366FF"/>
                </a:solidFill>
                <a:latin typeface="나눔고딕"/>
                <a:ea typeface="나눔고딕"/>
                <a:cs typeface="나눔고딕"/>
              </a:rPr>
              <a:t>위해서는 </a:t>
            </a:r>
            <a:r>
              <a:rPr lang="en-US" altLang="ko-KR" sz="2000" b="1" dirty="0" smtClean="0">
                <a:solidFill>
                  <a:srgbClr val="3366FF"/>
                </a:solidFill>
                <a:latin typeface="나눔고딕"/>
                <a:ea typeface="나눔고딕"/>
                <a:cs typeface="나눔고딕"/>
              </a:rPr>
              <a:t>IT</a:t>
            </a:r>
            <a:r>
              <a:rPr lang="ko-KR" altLang="en-US" sz="2000" b="1" dirty="0" smtClean="0">
                <a:solidFill>
                  <a:srgbClr val="3366FF"/>
                </a:solidFill>
                <a:latin typeface="나눔고딕"/>
                <a:ea typeface="나눔고딕"/>
                <a:cs typeface="나눔고딕"/>
              </a:rPr>
              <a:t> 분야에서도 새로운 접근전략이 반드시 필요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한 시점입니다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.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 </a:t>
            </a:r>
            <a:endParaRPr lang="ko-KR" sz="2000" b="1" dirty="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40" name="Rectangle 13"/>
          <p:cNvSpPr txBox="1">
            <a:spLocks noChangeArrowheads="1"/>
          </p:cNvSpPr>
          <p:nvPr/>
        </p:nvSpPr>
        <p:spPr>
          <a:xfrm>
            <a:off x="0" y="23556"/>
            <a:ext cx="7574296" cy="447553"/>
          </a:xfrm>
          <a:prstGeom prst="rect">
            <a:avLst/>
          </a:prstGeom>
        </p:spPr>
        <p:txBody>
          <a:bodyPr/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맑은 고딕" charset="0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charset="0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charset="0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charset="0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charset="0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l" defTabSz="806450" eaLnBrk="1" hangingPunct="1">
              <a:defRPr/>
            </a:pP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/>
                <a:ea typeface="나눔고딕"/>
                <a:cs typeface="나눔고딕"/>
              </a:rPr>
              <a:t>기업 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/>
                <a:ea typeface="나눔고딕"/>
                <a:cs typeface="나눔고딕"/>
              </a:rPr>
              <a:t>IT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/>
                <a:ea typeface="나눔고딕"/>
                <a:cs typeface="나눔고딕"/>
              </a:rPr>
              <a:t> 분야의 시대적 변화</a:t>
            </a:r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7628473" y="85388"/>
            <a:ext cx="2277527" cy="2985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latinLnBrk="0">
              <a:lnSpc>
                <a:spcPct val="13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kumimoji="0"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제안배경</a:t>
            </a:r>
            <a:endParaRPr kumimoji="0"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28" name="Rectangle 14"/>
          <p:cNvSpPr>
            <a:spLocks noChangeArrowheads="1"/>
          </p:cNvSpPr>
          <p:nvPr/>
        </p:nvSpPr>
        <p:spPr bwMode="auto">
          <a:xfrm>
            <a:off x="293576" y="1505632"/>
            <a:ext cx="9358424" cy="4387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/>
          <a:lstStyle/>
          <a:p>
            <a:pPr marL="179388" indent="-179388" algn="l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ko-KR" altLang="en-US" b="1" dirty="0" smtClean="0">
                <a:latin typeface="나눔고딕"/>
                <a:ea typeface="나눔고딕"/>
                <a:cs typeface="나눔고딕"/>
              </a:rPr>
              <a:t>온라인마켓으로 급격한 시장 이동</a:t>
            </a:r>
            <a:endParaRPr lang="en-US" altLang="ko-KR" b="1" dirty="0" smtClean="0">
              <a:latin typeface="나눔고딕"/>
              <a:ea typeface="나눔고딕"/>
              <a:cs typeface="나눔고딕"/>
            </a:endParaRPr>
          </a:p>
          <a:p>
            <a:pPr marL="636588" lvl="1" indent="-179388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/>
                <a:ea typeface="나눔고딕"/>
                <a:cs typeface="나눔고딕"/>
              </a:rPr>
              <a:t>기존 유통체계의 파괴로 인한 새로운 유통 패러다임 대두</a:t>
            </a:r>
            <a:endParaRPr lang="en-US" altLang="ko-KR" sz="1600" dirty="0">
              <a:solidFill>
                <a:schemeClr val="tx1">
                  <a:lumMod val="65000"/>
                  <a:lumOff val="35000"/>
                </a:schemeClr>
              </a:solidFill>
              <a:latin typeface="나눔고딕"/>
              <a:ea typeface="나눔고딕"/>
              <a:cs typeface="나눔고딕"/>
            </a:endParaRPr>
          </a:p>
          <a:p>
            <a:pPr marL="179388" indent="-179388" algn="l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ko-KR" altLang="en-US" b="1" dirty="0" smtClean="0">
                <a:latin typeface="나눔고딕"/>
                <a:ea typeface="나눔고딕"/>
                <a:cs typeface="나눔고딕"/>
              </a:rPr>
              <a:t>온라인마켓에서의 모바일플렛폼의 급격한 증가</a:t>
            </a:r>
            <a:endParaRPr lang="en-US" altLang="ko-KR" b="1" dirty="0" smtClean="0">
              <a:latin typeface="나눔고딕"/>
              <a:ea typeface="나눔고딕"/>
              <a:cs typeface="나눔고딕"/>
            </a:endParaRPr>
          </a:p>
          <a:p>
            <a:pPr marL="636588" lvl="1" indent="-179388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US" altLang="ko-KR" sz="1600" dirty="0" smtClean="0">
                <a:solidFill>
                  <a:srgbClr val="595959"/>
                </a:solidFill>
                <a:latin typeface="나눔고딕"/>
                <a:ea typeface="나눔고딕"/>
                <a:cs typeface="나눔고딕"/>
              </a:rPr>
              <a:t>B2C </a:t>
            </a:r>
            <a:r>
              <a:rPr lang="ko-KR" altLang="en-US" sz="1600" dirty="0" smtClean="0">
                <a:solidFill>
                  <a:srgbClr val="595959"/>
                </a:solidFill>
                <a:latin typeface="나눔고딕"/>
                <a:ea typeface="나눔고딕"/>
                <a:cs typeface="나눔고딕"/>
              </a:rPr>
              <a:t>뿐 아니라 </a:t>
            </a:r>
            <a:r>
              <a:rPr lang="en-US" altLang="ko-KR" sz="1600" dirty="0" smtClean="0">
                <a:solidFill>
                  <a:srgbClr val="595959"/>
                </a:solidFill>
                <a:latin typeface="나눔고딕"/>
                <a:ea typeface="나눔고딕"/>
                <a:cs typeface="나눔고딕"/>
              </a:rPr>
              <a:t>B2B</a:t>
            </a:r>
            <a:r>
              <a:rPr lang="ko-KR" altLang="en-US" sz="1600" dirty="0">
                <a:solidFill>
                  <a:srgbClr val="595959"/>
                </a:solidFill>
                <a:latin typeface="나눔고딕"/>
                <a:ea typeface="나눔고딕"/>
                <a:cs typeface="나눔고딕"/>
              </a:rPr>
              <a:t> </a:t>
            </a:r>
            <a:r>
              <a:rPr lang="ko-KR" altLang="en-US" sz="1600" dirty="0" smtClean="0">
                <a:solidFill>
                  <a:srgbClr val="595959"/>
                </a:solidFill>
                <a:latin typeface="나눔고딕"/>
                <a:ea typeface="나눔고딕"/>
                <a:cs typeface="나눔고딕"/>
              </a:rPr>
              <a:t>시장으로의 확대가 급속히 진행됨</a:t>
            </a:r>
            <a:endParaRPr lang="en-US" altLang="ko-KR" sz="1600" dirty="0" smtClean="0">
              <a:solidFill>
                <a:srgbClr val="595959"/>
              </a:solidFill>
              <a:latin typeface="나눔고딕"/>
              <a:ea typeface="나눔고딕"/>
              <a:cs typeface="나눔고딕"/>
            </a:endParaRPr>
          </a:p>
          <a:p>
            <a:pPr marL="179388" indent="-179388" algn="l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ko-KR" altLang="en-US" b="1" dirty="0" smtClean="0">
                <a:latin typeface="나눔고딕"/>
                <a:ea typeface="나눔고딕"/>
                <a:cs typeface="나눔고딕"/>
              </a:rPr>
              <a:t>생산자와 사용자간의 직접접촉 증가</a:t>
            </a:r>
            <a:endParaRPr lang="en-US" altLang="ko-KR" b="1" dirty="0" smtClean="0">
              <a:latin typeface="나눔고딕"/>
              <a:ea typeface="나눔고딕"/>
              <a:cs typeface="나눔고딕"/>
            </a:endParaRPr>
          </a:p>
          <a:p>
            <a:pPr marL="636588" lvl="1" indent="-179388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ko-KR" altLang="en-US" sz="1600" dirty="0" smtClean="0">
                <a:solidFill>
                  <a:srgbClr val="595959"/>
                </a:solidFill>
                <a:latin typeface="나눔고딕"/>
                <a:ea typeface="나눔고딕"/>
                <a:cs typeface="나눔고딕"/>
              </a:rPr>
              <a:t>생산자</a:t>
            </a:r>
            <a:r>
              <a:rPr lang="en-US" altLang="ko-KR" sz="1600" dirty="0" smtClean="0">
                <a:solidFill>
                  <a:srgbClr val="595959"/>
                </a:solidFill>
                <a:latin typeface="나눔고딕"/>
                <a:ea typeface="나눔고딕"/>
                <a:cs typeface="나눔고딕"/>
              </a:rPr>
              <a:t>,</a:t>
            </a:r>
            <a:r>
              <a:rPr lang="ko-KR" altLang="en-US" sz="1600" dirty="0" smtClean="0">
                <a:solidFill>
                  <a:srgbClr val="595959"/>
                </a:solidFill>
                <a:latin typeface="나눔고딕"/>
                <a:ea typeface="나눔고딕"/>
                <a:cs typeface="나눔고딕"/>
              </a:rPr>
              <a:t> 유통</a:t>
            </a:r>
            <a:r>
              <a:rPr lang="en-US" altLang="ko-KR" sz="1600" dirty="0" smtClean="0">
                <a:solidFill>
                  <a:srgbClr val="595959"/>
                </a:solidFill>
                <a:latin typeface="나눔고딕"/>
                <a:ea typeface="나눔고딕"/>
                <a:cs typeface="나눔고딕"/>
              </a:rPr>
              <a:t>,</a:t>
            </a:r>
            <a:r>
              <a:rPr lang="ko-KR" altLang="en-US" sz="1600" dirty="0" smtClean="0">
                <a:solidFill>
                  <a:srgbClr val="595959"/>
                </a:solidFill>
                <a:latin typeface="나눔고딕"/>
                <a:ea typeface="나눔고딕"/>
                <a:cs typeface="나눔고딕"/>
              </a:rPr>
              <a:t> 판매자의 역할구분이 없어짐</a:t>
            </a:r>
            <a:endParaRPr lang="en-US" altLang="ko-KR" sz="1600" dirty="0" smtClean="0">
              <a:solidFill>
                <a:srgbClr val="595959"/>
              </a:solidFill>
              <a:latin typeface="나눔고딕"/>
              <a:ea typeface="나눔고딕"/>
              <a:cs typeface="나눔고딕"/>
            </a:endParaRPr>
          </a:p>
          <a:p>
            <a:pPr marL="179388" indent="-179388" algn="l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ko-KR" altLang="en-US" b="1" dirty="0" smtClean="0">
                <a:latin typeface="나눔고딕"/>
                <a:ea typeface="나눔고딕"/>
                <a:cs typeface="나눔고딕"/>
              </a:rPr>
              <a:t>생산자의 온라인마켓 진출의 기회</a:t>
            </a:r>
            <a:endParaRPr lang="en-US" altLang="ko-KR" b="1" dirty="0" smtClean="0">
              <a:latin typeface="나눔고딕"/>
              <a:ea typeface="나눔고딕"/>
              <a:cs typeface="나눔고딕"/>
            </a:endParaRPr>
          </a:p>
          <a:p>
            <a:pPr marL="636588" lvl="1" indent="-179388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ko-KR" altLang="en-US" sz="1600" dirty="0" smtClean="0">
                <a:solidFill>
                  <a:srgbClr val="595959"/>
                </a:solidFill>
                <a:latin typeface="나눔고딕"/>
                <a:ea typeface="나눔고딕"/>
                <a:cs typeface="나눔고딕"/>
              </a:rPr>
              <a:t>전통적인 역할만을 고수하는 것은 기업의 지속가능성을 약화시킴</a:t>
            </a:r>
            <a:endParaRPr lang="en-US" altLang="ko-KR" sz="1600" dirty="0" smtClean="0">
              <a:solidFill>
                <a:srgbClr val="595959"/>
              </a:solidFill>
              <a:latin typeface="나눔고딕"/>
              <a:ea typeface="나눔고딕"/>
              <a:cs typeface="나눔고딕"/>
            </a:endParaRPr>
          </a:p>
          <a:p>
            <a:pPr marL="179388" indent="-179388" algn="l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ko-KR" altLang="en-US" b="1" dirty="0" smtClean="0">
                <a:latin typeface="나눔고딕"/>
                <a:ea typeface="나눔고딕"/>
                <a:cs typeface="나눔고딕"/>
              </a:rPr>
              <a:t>제품</a:t>
            </a:r>
            <a:r>
              <a:rPr lang="en-US" altLang="ko-KR" b="1" dirty="0" smtClean="0">
                <a:latin typeface="나눔고딕"/>
                <a:ea typeface="나눔고딕"/>
                <a:cs typeface="나눔고딕"/>
              </a:rPr>
              <a:t>/</a:t>
            </a:r>
            <a:r>
              <a:rPr lang="ko-KR" altLang="en-US" b="1" dirty="0" smtClean="0">
                <a:latin typeface="나눔고딕"/>
                <a:ea typeface="나눔고딕"/>
                <a:cs typeface="나눔고딕"/>
              </a:rPr>
              <a:t>서비스의 실시간 평가및 반응</a:t>
            </a:r>
            <a:endParaRPr lang="en-US" altLang="ko-KR" b="1" dirty="0" smtClean="0">
              <a:latin typeface="나눔고딕"/>
              <a:ea typeface="나눔고딕"/>
              <a:cs typeface="나눔고딕"/>
            </a:endParaRPr>
          </a:p>
          <a:p>
            <a:pPr marL="636588" lvl="1" indent="-179388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ko-KR" altLang="en-US" sz="1600" dirty="0" smtClean="0">
                <a:solidFill>
                  <a:srgbClr val="595959"/>
                </a:solidFill>
                <a:latin typeface="나눔고딕"/>
                <a:ea typeface="나눔고딕"/>
                <a:cs typeface="나눔고딕"/>
              </a:rPr>
              <a:t>시장 및 고객의 평가와 반응</a:t>
            </a:r>
            <a:r>
              <a:rPr lang="en-US" altLang="ko-KR" sz="1600" dirty="0" smtClean="0">
                <a:solidFill>
                  <a:srgbClr val="595959"/>
                </a:solidFill>
                <a:latin typeface="나눔고딕"/>
                <a:ea typeface="나눔고딕"/>
                <a:cs typeface="나눔고딕"/>
              </a:rPr>
              <a:t>(VOC)</a:t>
            </a:r>
            <a:r>
              <a:rPr lang="ko-KR" altLang="en-US" sz="1600" dirty="0" smtClean="0">
                <a:solidFill>
                  <a:srgbClr val="595959"/>
                </a:solidFill>
                <a:latin typeface="나눔고딕"/>
                <a:ea typeface="나눔고딕"/>
                <a:cs typeface="나눔고딕"/>
              </a:rPr>
              <a:t>을 실시간으로 모니터링하여 활용하는 기업의 경쟁력 증가</a:t>
            </a:r>
            <a:endParaRPr lang="en-US" altLang="ko-KR" sz="1600" dirty="0" smtClean="0">
              <a:solidFill>
                <a:srgbClr val="595959"/>
              </a:solidFill>
              <a:latin typeface="나눔고딕"/>
              <a:ea typeface="나눔고딕"/>
              <a:cs typeface="나눔고딕"/>
            </a:endParaRPr>
          </a:p>
          <a:p>
            <a:pPr marL="179388" indent="-179388" algn="l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ko-KR" altLang="en-US" b="1" dirty="0" smtClean="0">
                <a:latin typeface="나눔고딕"/>
                <a:ea typeface="나눔고딕"/>
                <a:cs typeface="나눔고딕"/>
              </a:rPr>
              <a:t>제품수명주기의 급격한 단축 </a:t>
            </a:r>
            <a:endParaRPr lang="en-US" altLang="ko-KR" b="1" dirty="0" smtClean="0">
              <a:latin typeface="나눔고딕"/>
              <a:ea typeface="나눔고딕"/>
              <a:cs typeface="나눔고딕"/>
            </a:endParaRPr>
          </a:p>
          <a:p>
            <a:pPr marL="636588" lvl="1" indent="-179388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ko-KR" altLang="en-US" sz="1600" dirty="0" smtClean="0">
                <a:solidFill>
                  <a:srgbClr val="595959"/>
                </a:solidFill>
                <a:latin typeface="나눔고딕"/>
                <a:ea typeface="나눔고딕"/>
                <a:cs typeface="나눔고딕"/>
              </a:rPr>
              <a:t>생산에서부터 서비스까지 모든 프로세스의 진행속도가 점점 빨라짐</a:t>
            </a:r>
            <a:endParaRPr lang="en-US" altLang="ko-KR" sz="1600" dirty="0" smtClean="0">
              <a:solidFill>
                <a:srgbClr val="595959"/>
              </a:solidFill>
              <a:latin typeface="나눔고딕"/>
              <a:ea typeface="나눔고딕"/>
              <a:cs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9400882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21100" y="1955800"/>
            <a:ext cx="5588000" cy="3606800"/>
          </a:xfrm>
          <a:prstGeom prst="rect">
            <a:avLst/>
          </a:prstGeom>
          <a:noFill/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383"/>
          <p:cNvSpPr txBox="1">
            <a:spLocks noChangeArrowheads="1"/>
          </p:cNvSpPr>
          <p:nvPr/>
        </p:nvSpPr>
        <p:spPr bwMode="auto">
          <a:xfrm>
            <a:off x="194587" y="537362"/>
            <a:ext cx="9555232" cy="76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ko-KR" altLang="en-US" sz="2000" b="1" dirty="0" smtClean="0">
                <a:solidFill>
                  <a:srgbClr val="3366FF"/>
                </a:solidFill>
                <a:latin typeface="나눔고딕"/>
                <a:ea typeface="나눔고딕"/>
                <a:cs typeface="나눔고딕"/>
              </a:rPr>
              <a:t>이러한 급격한 환경변화</a:t>
            </a:r>
            <a:r>
              <a:rPr lang="ko-KR" altLang="en-US" sz="2000" b="1" dirty="0" smtClean="0">
                <a:solidFill>
                  <a:srgbClr val="404040"/>
                </a:solidFill>
                <a:latin typeface="나눔고딕"/>
                <a:ea typeface="나눔고딕"/>
                <a:cs typeface="나눔고딕"/>
              </a:rPr>
              <a:t>로 인해 가장 영향을 받는 부분은 </a:t>
            </a:r>
            <a:r>
              <a:rPr lang="en-US" altLang="ko-KR" sz="2000" b="1" dirty="0" smtClean="0">
                <a:solidFill>
                  <a:srgbClr val="404040"/>
                </a:solidFill>
                <a:latin typeface="나눔고딕"/>
                <a:ea typeface="나눔고딕"/>
                <a:cs typeface="나눔고딕"/>
              </a:rPr>
              <a:t>IT</a:t>
            </a:r>
            <a:r>
              <a:rPr lang="ko-KR" altLang="en-US" sz="2000" b="1" dirty="0" smtClean="0">
                <a:solidFill>
                  <a:srgbClr val="404040"/>
                </a:solidFill>
                <a:latin typeface="나눔고딕"/>
                <a:ea typeface="나눔고딕"/>
                <a:cs typeface="나눔고딕"/>
              </a:rPr>
              <a:t> 부분이며</a:t>
            </a:r>
            <a:r>
              <a:rPr lang="en-US" altLang="ko-KR" sz="2000" b="1" dirty="0" smtClean="0">
                <a:solidFill>
                  <a:srgbClr val="404040"/>
                </a:solidFill>
                <a:latin typeface="나눔고딕"/>
                <a:ea typeface="나눔고딕"/>
                <a:cs typeface="나눔고딕"/>
              </a:rPr>
              <a:t>,</a:t>
            </a:r>
            <a:r>
              <a:rPr lang="ko-KR" altLang="en-US" sz="2000" b="1" dirty="0" smtClean="0">
                <a:solidFill>
                  <a:srgbClr val="404040"/>
                </a:solidFill>
                <a:latin typeface="나눔고딕"/>
                <a:ea typeface="나눔고딕"/>
                <a:cs typeface="나눔고딕"/>
              </a:rPr>
              <a:t> 특히 중소기업의 경우 </a:t>
            </a:r>
            <a:r>
              <a:rPr lang="ko-KR" altLang="en-US" sz="2000" b="1" dirty="0" smtClean="0">
                <a:solidFill>
                  <a:srgbClr val="FF0000"/>
                </a:solidFill>
                <a:latin typeface="나눔고딕"/>
                <a:ea typeface="나눔고딕"/>
                <a:cs typeface="나눔고딕"/>
              </a:rPr>
              <a:t>인력과 비용문제</a:t>
            </a:r>
            <a:r>
              <a:rPr lang="ko-KR" altLang="en-US" sz="2000" b="1" dirty="0" smtClean="0">
                <a:solidFill>
                  <a:srgbClr val="404040"/>
                </a:solidFill>
                <a:latin typeface="나눔고딕"/>
                <a:ea typeface="나눔고딕"/>
                <a:cs typeface="나눔고딕"/>
              </a:rPr>
              <a:t>로 인해 </a:t>
            </a:r>
            <a:r>
              <a:rPr lang="ko-KR" altLang="en-US" sz="2000" b="1" dirty="0" smtClean="0">
                <a:solidFill>
                  <a:srgbClr val="FF0000"/>
                </a:solidFill>
                <a:latin typeface="나눔고딕"/>
                <a:ea typeface="나눔고딕"/>
                <a:cs typeface="나눔고딕"/>
              </a:rPr>
              <a:t>대처가 불가능한 상황이 발생하고 있는 실정</a:t>
            </a:r>
            <a:r>
              <a:rPr lang="ko-KR" altLang="en-US" sz="2000" b="1" dirty="0" smtClean="0">
                <a:solidFill>
                  <a:srgbClr val="404040"/>
                </a:solidFill>
                <a:latin typeface="나눔고딕"/>
                <a:ea typeface="나눔고딕"/>
                <a:cs typeface="나눔고딕"/>
              </a:rPr>
              <a:t>입니다</a:t>
            </a:r>
            <a:r>
              <a:rPr lang="en-US" altLang="ko-KR" sz="2000" b="1" dirty="0" smtClean="0">
                <a:solidFill>
                  <a:srgbClr val="404040"/>
                </a:solidFill>
                <a:latin typeface="나눔고딕"/>
                <a:ea typeface="나눔고딕"/>
                <a:cs typeface="나눔고딕"/>
              </a:rPr>
              <a:t>.</a:t>
            </a:r>
            <a:r>
              <a:rPr lang="ko-KR" altLang="en-US" sz="2000" b="1" dirty="0" smtClean="0">
                <a:solidFill>
                  <a:srgbClr val="404040"/>
                </a:solidFill>
                <a:latin typeface="나눔고딕"/>
                <a:ea typeface="나눔고딕"/>
                <a:cs typeface="나눔고딕"/>
              </a:rPr>
              <a:t>  </a:t>
            </a:r>
            <a:endParaRPr lang="ko-KR" sz="2000" b="1" dirty="0">
              <a:solidFill>
                <a:srgbClr val="404040"/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10" name="Rectangle 13"/>
          <p:cNvSpPr txBox="1">
            <a:spLocks noChangeArrowheads="1"/>
          </p:cNvSpPr>
          <p:nvPr/>
        </p:nvSpPr>
        <p:spPr>
          <a:xfrm>
            <a:off x="0" y="23556"/>
            <a:ext cx="7619834" cy="447553"/>
          </a:xfrm>
          <a:prstGeom prst="rect">
            <a:avLst/>
          </a:prstGeom>
        </p:spPr>
        <p:txBody>
          <a:bodyPr/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맑은 고딕" charset="0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charset="0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charset="0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charset="0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charset="0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l" defTabSz="806450" eaLnBrk="1" hangingPunct="1">
              <a:defRPr/>
            </a:pP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/>
                <a:ea typeface="나눔고딕"/>
                <a:cs typeface="나눔고딕"/>
              </a:rPr>
              <a:t>중소기업의 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/>
                <a:ea typeface="나눔고딕"/>
                <a:cs typeface="나눔고딕"/>
              </a:rPr>
              <a:t>IT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/>
                <a:ea typeface="나눔고딕"/>
                <a:cs typeface="나눔고딕"/>
              </a:rPr>
              <a:t> 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/>
                <a:ea typeface="나눔고딕"/>
                <a:cs typeface="나눔고딕"/>
              </a:rPr>
              <a:t>운영에 따른 주요 이슈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7628473" y="64048"/>
            <a:ext cx="2277527" cy="3323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latinLnBrk="0">
              <a:lnSpc>
                <a:spcPct val="13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kumimoji="0"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제안배경</a:t>
            </a:r>
            <a:endParaRPr kumimoji="0"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595576" y="1912033"/>
            <a:ext cx="5789724" cy="3743998"/>
          </a:xfrm>
          <a:prstGeom prst="rect">
            <a:avLst/>
          </a:prstGeom>
          <a:solidFill>
            <a:schemeClr val="bg1">
              <a:lumMod val="95000"/>
              <a:alpha val="12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  <a:extLst/>
        </p:spPr>
        <p:txBody>
          <a:bodyPr lIns="216000" tIns="45716" rIns="91431" bIns="45716"/>
          <a:lstStyle/>
          <a:p>
            <a:pPr marL="179388" indent="-179388" algn="l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US" altLang="ko-KR" dirty="0" smtClean="0">
                <a:latin typeface="나눔고딕"/>
                <a:ea typeface="나눔고딕"/>
                <a:cs typeface="나눔고딕"/>
              </a:rPr>
              <a:t>IT </a:t>
            </a:r>
            <a:r>
              <a:rPr lang="ko-KR" altLang="en-US" dirty="0" smtClean="0">
                <a:latin typeface="나눔고딕"/>
                <a:ea typeface="나눔고딕"/>
                <a:cs typeface="나눔고딕"/>
              </a:rPr>
              <a:t>부분의 다양한 요구사항 증가</a:t>
            </a:r>
            <a:endParaRPr lang="en-US" altLang="ko-KR" dirty="0" smtClean="0">
              <a:latin typeface="나눔고딕"/>
              <a:ea typeface="나눔고딕"/>
              <a:cs typeface="나눔고딕"/>
            </a:endParaRPr>
          </a:p>
          <a:p>
            <a:pPr marL="179388" indent="-179388" algn="l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ko-KR" altLang="en-US" dirty="0" smtClean="0">
                <a:latin typeface="나눔고딕"/>
                <a:ea typeface="나눔고딕"/>
                <a:cs typeface="나눔고딕"/>
              </a:rPr>
              <a:t>신속한 </a:t>
            </a:r>
            <a:r>
              <a:rPr lang="en-US" altLang="ko-KR" dirty="0" smtClean="0">
                <a:latin typeface="나눔고딕"/>
                <a:ea typeface="나눔고딕"/>
                <a:cs typeface="나눔고딕"/>
              </a:rPr>
              <a:t>IT </a:t>
            </a:r>
            <a:r>
              <a:rPr lang="ko-KR" altLang="en-US" dirty="0" smtClean="0">
                <a:latin typeface="나눔고딕"/>
                <a:ea typeface="나눔고딕"/>
                <a:cs typeface="나눔고딕"/>
              </a:rPr>
              <a:t>서비스 개발 및 변경 요구</a:t>
            </a:r>
            <a:endParaRPr lang="en-US" altLang="ko-KR" dirty="0" smtClean="0">
              <a:latin typeface="나눔고딕"/>
              <a:ea typeface="나눔고딕"/>
              <a:cs typeface="나눔고딕"/>
            </a:endParaRPr>
          </a:p>
          <a:p>
            <a:pPr marL="179388" indent="-179388" algn="l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ko-KR" altLang="en-US" dirty="0" smtClean="0">
                <a:latin typeface="나눔고딕"/>
                <a:ea typeface="나눔고딕"/>
                <a:cs typeface="나눔고딕"/>
              </a:rPr>
              <a:t>다양한 경영정보 데이터 요구</a:t>
            </a:r>
            <a:endParaRPr lang="en-US" altLang="ko-KR" dirty="0" smtClean="0">
              <a:latin typeface="나눔고딕"/>
              <a:ea typeface="나눔고딕"/>
              <a:cs typeface="나눔고딕"/>
            </a:endParaRPr>
          </a:p>
          <a:p>
            <a:pPr marL="179388" indent="-179388" algn="l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ko-KR" altLang="ko-KR" dirty="0" smtClean="0">
                <a:latin typeface="나눔고딕"/>
                <a:ea typeface="나눔고딕"/>
                <a:cs typeface="나눔고딕"/>
              </a:rPr>
              <a:t>2</a:t>
            </a:r>
            <a:r>
              <a:rPr lang="en-US" altLang="ko-KR" dirty="0" smtClean="0">
                <a:latin typeface="나눔고딕"/>
                <a:ea typeface="나눔고딕"/>
                <a:cs typeface="나눔고딕"/>
              </a:rPr>
              <a:t>4</a:t>
            </a:r>
            <a:r>
              <a:rPr lang="ko-KR" altLang="en-US" dirty="0" smtClean="0">
                <a:latin typeface="나눔고딕"/>
                <a:ea typeface="나눔고딕"/>
                <a:cs typeface="나눔고딕"/>
              </a:rPr>
              <a:t>*</a:t>
            </a:r>
            <a:r>
              <a:rPr lang="en-US" altLang="ko-KR" dirty="0" smtClean="0">
                <a:latin typeface="나눔고딕"/>
                <a:ea typeface="나눔고딕"/>
                <a:cs typeface="나눔고딕"/>
              </a:rPr>
              <a:t>365</a:t>
            </a:r>
            <a:r>
              <a:rPr lang="ko-KR" altLang="en-US" dirty="0" smtClean="0">
                <a:latin typeface="나눔고딕"/>
                <a:ea typeface="나눔고딕"/>
                <a:cs typeface="나눔고딕"/>
              </a:rPr>
              <a:t> 서비스 요구 증가 </a:t>
            </a:r>
            <a:endParaRPr lang="en-US" altLang="ko-KR" dirty="0" smtClean="0">
              <a:latin typeface="나눔고딕"/>
              <a:ea typeface="나눔고딕"/>
              <a:cs typeface="나눔고딕"/>
            </a:endParaRPr>
          </a:p>
          <a:p>
            <a:pPr marL="179388" indent="-179388" algn="l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ko-KR" altLang="en-US" dirty="0" smtClean="0">
                <a:latin typeface="나눔고딕"/>
                <a:ea typeface="나눔고딕"/>
                <a:cs typeface="나눔고딕"/>
              </a:rPr>
              <a:t>새로운 기술요소의 필요성 급증</a:t>
            </a:r>
            <a:endParaRPr lang="en-US" altLang="ko-KR" dirty="0" smtClean="0">
              <a:latin typeface="나눔고딕"/>
              <a:ea typeface="나눔고딕"/>
              <a:cs typeface="나눔고딕"/>
            </a:endParaRPr>
          </a:p>
          <a:p>
            <a:pPr marL="179388" indent="-179388" algn="l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ko-KR" altLang="en-US" dirty="0" smtClean="0">
                <a:latin typeface="나눔고딕"/>
                <a:ea typeface="나눔고딕"/>
                <a:cs typeface="나눔고딕"/>
              </a:rPr>
              <a:t>대 고객서비스 처리방안 요구 </a:t>
            </a:r>
            <a:endParaRPr lang="en-US" altLang="ko-KR" dirty="0" smtClean="0">
              <a:latin typeface="나눔고딕"/>
              <a:ea typeface="나눔고딕"/>
              <a:cs typeface="나눔고딕"/>
            </a:endParaRPr>
          </a:p>
          <a:p>
            <a:pPr marL="179388" indent="-179388" algn="l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ko-KR" altLang="en-US" dirty="0" smtClean="0">
                <a:latin typeface="나눔고딕"/>
                <a:ea typeface="나눔고딕"/>
                <a:cs typeface="나눔고딕"/>
              </a:rPr>
              <a:t>다양한 보안문제 발생 및 잠재적 위협증가</a:t>
            </a:r>
            <a:endParaRPr lang="en-US" altLang="ko-KR" dirty="0" smtClean="0">
              <a:latin typeface="나눔고딕"/>
              <a:ea typeface="나눔고딕"/>
              <a:cs typeface="나눔고딕"/>
            </a:endParaRPr>
          </a:p>
          <a:p>
            <a:pPr marL="179388" indent="-179388" algn="l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US" altLang="ko-KR" dirty="0" smtClean="0">
                <a:latin typeface="나눔고딕"/>
                <a:ea typeface="나눔고딕"/>
                <a:cs typeface="나눔고딕"/>
              </a:rPr>
              <a:t>IT </a:t>
            </a:r>
            <a:r>
              <a:rPr lang="ko-KR" altLang="en-US" dirty="0" smtClean="0">
                <a:latin typeface="나눔고딕"/>
                <a:ea typeface="나눔고딕"/>
                <a:cs typeface="나눔고딕"/>
              </a:rPr>
              <a:t>서비스 비용 급증 또는 투자포기</a:t>
            </a:r>
            <a:endParaRPr lang="en-US" altLang="ko-KR" dirty="0" smtClean="0">
              <a:latin typeface="나눔고딕"/>
              <a:ea typeface="나눔고딕"/>
              <a:cs typeface="나눔고딕"/>
            </a:endParaRPr>
          </a:p>
          <a:p>
            <a:pPr marL="179388" indent="-179388" algn="l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US" altLang="ko-KR" dirty="0" smtClean="0">
                <a:latin typeface="나눔고딕"/>
                <a:ea typeface="나눔고딕"/>
                <a:cs typeface="나눔고딕"/>
              </a:rPr>
              <a:t>IT </a:t>
            </a:r>
            <a:r>
              <a:rPr lang="ko-KR" altLang="en-US" dirty="0" smtClean="0">
                <a:latin typeface="나눔고딕"/>
                <a:ea typeface="나눔고딕"/>
                <a:cs typeface="나눔고딕"/>
              </a:rPr>
              <a:t>아웃소싱의 실패 사례 급증</a:t>
            </a:r>
            <a:endParaRPr lang="en-US" altLang="ko-KR" dirty="0" smtClean="0">
              <a:latin typeface="나눔고딕"/>
              <a:ea typeface="나눔고딕"/>
              <a:cs typeface="나눔고딕"/>
            </a:endParaRPr>
          </a:p>
          <a:p>
            <a:pPr marL="179388" indent="-179388" algn="l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ko-KR" altLang="en-US" dirty="0" smtClean="0">
                <a:latin typeface="나눔고딕"/>
                <a:ea typeface="나눔고딕"/>
                <a:cs typeface="나눔고딕"/>
              </a:rPr>
              <a:t>대기업</a:t>
            </a:r>
            <a:r>
              <a:rPr lang="en-US" altLang="ko-KR" dirty="0" smtClean="0">
                <a:latin typeface="나눔고딕"/>
                <a:ea typeface="나눔고딕"/>
                <a:cs typeface="나눔고딕"/>
              </a:rPr>
              <a:t>/</a:t>
            </a:r>
            <a:r>
              <a:rPr lang="ko-KR" altLang="en-US" dirty="0" smtClean="0">
                <a:latin typeface="나눔고딕"/>
                <a:ea typeface="나눔고딕"/>
                <a:cs typeface="나눔고딕"/>
              </a:rPr>
              <a:t>글로벌 기업 대비 </a:t>
            </a:r>
            <a:r>
              <a:rPr lang="en-US" altLang="ko-KR" dirty="0" smtClean="0">
                <a:latin typeface="나눔고딕"/>
                <a:ea typeface="나눔고딕"/>
                <a:cs typeface="나눔고딕"/>
              </a:rPr>
              <a:t>IT </a:t>
            </a:r>
            <a:r>
              <a:rPr lang="ko-KR" altLang="en-US" dirty="0" smtClean="0">
                <a:latin typeface="나눔고딕"/>
                <a:ea typeface="나눔고딕"/>
                <a:cs typeface="나눔고딕"/>
              </a:rPr>
              <a:t>서비스 수준의 격차 급증 </a:t>
            </a:r>
            <a:endParaRPr lang="en-US" altLang="ko-KR" dirty="0" smtClean="0">
              <a:latin typeface="나눔고딕"/>
              <a:ea typeface="나눔고딕"/>
              <a:cs typeface="나눔고딕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1132" y="3094567"/>
            <a:ext cx="2408767" cy="1363133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  <a:alpha val="84000"/>
                </a:schemeClr>
              </a:gs>
              <a:gs pos="35000">
                <a:schemeClr val="accent2">
                  <a:tint val="37000"/>
                  <a:satMod val="300000"/>
                  <a:alpha val="84000"/>
                </a:schemeClr>
              </a:gs>
              <a:gs pos="100000">
                <a:schemeClr val="accent2">
                  <a:tint val="15000"/>
                  <a:satMod val="350000"/>
                  <a:alpha val="84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latin typeface="나눔고딕"/>
                <a:ea typeface="나눔고딕"/>
                <a:cs typeface="나눔고딕"/>
              </a:rPr>
              <a:t>급격한 환경</a:t>
            </a:r>
            <a:endParaRPr lang="en-US" altLang="ko-KR" sz="2000" b="1" dirty="0" smtClean="0">
              <a:latin typeface="나눔고딕"/>
              <a:ea typeface="나눔고딕"/>
              <a:cs typeface="나눔고딕"/>
            </a:endParaRPr>
          </a:p>
          <a:p>
            <a:pPr algn="ctr"/>
            <a:r>
              <a:rPr lang="ko-KR" altLang="en-US" sz="2000" b="1" dirty="0" smtClean="0">
                <a:latin typeface="나눔고딕"/>
                <a:ea typeface="나눔고딕"/>
                <a:cs typeface="나눔고딕"/>
              </a:rPr>
              <a:t>변화로 인해 미치는 영향</a:t>
            </a:r>
            <a:endParaRPr lang="en-US" altLang="ko-KR" sz="2000" b="1" dirty="0" smtClean="0">
              <a:latin typeface="나눔고딕"/>
              <a:ea typeface="나눔고딕"/>
              <a:cs typeface="나눔고딕"/>
            </a:endParaRPr>
          </a:p>
        </p:txBody>
      </p:sp>
      <p:sp>
        <p:nvSpPr>
          <p:cNvPr id="2" name="Trapezoid 1"/>
          <p:cNvSpPr/>
          <p:nvPr/>
        </p:nvSpPr>
        <p:spPr>
          <a:xfrm rot="16200000">
            <a:off x="1454150" y="3524250"/>
            <a:ext cx="3708400" cy="571500"/>
          </a:xfrm>
          <a:prstGeom prst="trapezoid">
            <a:avLst>
              <a:gd name="adj" fmla="val 198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632200" y="1955800"/>
            <a:ext cx="5791200" cy="3733800"/>
            <a:chOff x="3683000" y="1917700"/>
            <a:chExt cx="5791200" cy="37338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683000" y="5651500"/>
              <a:ext cx="5791200" cy="0"/>
            </a:xfrm>
            <a:prstGeom prst="line">
              <a:avLst/>
            </a:prstGeom>
            <a:ln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9461500" y="1917700"/>
              <a:ext cx="0" cy="37338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97837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83"/>
          <p:cNvSpPr txBox="1">
            <a:spLocks noChangeArrowheads="1"/>
          </p:cNvSpPr>
          <p:nvPr/>
        </p:nvSpPr>
        <p:spPr bwMode="auto">
          <a:xfrm>
            <a:off x="194587" y="537362"/>
            <a:ext cx="9555232" cy="110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/>
                <a:ea typeface="나눔고딕"/>
                <a:cs typeface="나눔고딕"/>
              </a:rPr>
              <a:t>IT 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/>
                <a:ea typeface="나눔고딕"/>
                <a:cs typeface="나눔고딕"/>
              </a:rPr>
              <a:t>환경의 변화에 대처하기 위해 전문 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/>
                <a:ea typeface="나눔고딕"/>
                <a:cs typeface="나눔고딕"/>
              </a:rPr>
              <a:t>IT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/>
                <a:ea typeface="나눔고딕"/>
                <a:cs typeface="나눔고딕"/>
              </a:rPr>
              <a:t>인력을 채용하고자 하여도 우수한 인력확보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/>
                <a:ea typeface="나눔고딕"/>
                <a:cs typeface="나눔고딕"/>
              </a:rPr>
              <a:t>,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/>
                <a:ea typeface="나눔고딕"/>
                <a:cs typeface="나눔고딕"/>
              </a:rPr>
              <a:t> 비용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/>
                <a:ea typeface="나눔고딕"/>
                <a:cs typeface="나눔고딕"/>
              </a:rPr>
              <a:t>,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/>
                <a:ea typeface="나눔고딕"/>
                <a:cs typeface="나눔고딕"/>
              </a:rPr>
              <a:t> 기술력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/>
                <a:ea typeface="나눔고딕"/>
                <a:cs typeface="나눔고딕"/>
              </a:rPr>
              <a:t>,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/>
                <a:ea typeface="나눔고딕"/>
                <a:cs typeface="나눔고딕"/>
              </a:rPr>
              <a:t> 고용유지등의 문제로 인해 </a:t>
            </a:r>
            <a:r>
              <a:rPr lang="ko-KR" altLang="en-US" sz="2000" b="1" dirty="0" smtClean="0">
                <a:solidFill>
                  <a:srgbClr val="FF0000"/>
                </a:solidFill>
                <a:latin typeface="나눔고딕"/>
                <a:ea typeface="나눔고딕"/>
                <a:cs typeface="나눔고딕"/>
              </a:rPr>
              <a:t>현실적으로 경쟁력있는 </a:t>
            </a:r>
            <a:r>
              <a:rPr lang="en-US" altLang="ko-KR" sz="2000" b="1" dirty="0" smtClean="0">
                <a:solidFill>
                  <a:srgbClr val="FF0000"/>
                </a:solidFill>
                <a:latin typeface="나눔고딕"/>
                <a:ea typeface="나눔고딕"/>
                <a:cs typeface="나눔고딕"/>
              </a:rPr>
              <a:t>IT</a:t>
            </a:r>
            <a:r>
              <a:rPr lang="ko-KR" altLang="en-US" sz="2000" b="1" dirty="0" smtClean="0">
                <a:solidFill>
                  <a:srgbClr val="FF0000"/>
                </a:solidFill>
                <a:latin typeface="나눔고딕"/>
                <a:ea typeface="나눔고딕"/>
                <a:cs typeface="나눔고딕"/>
              </a:rPr>
              <a:t>인력을 구비하기 어려운 실정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/>
                <a:ea typeface="나눔고딕"/>
                <a:cs typeface="나눔고딕"/>
              </a:rPr>
              <a:t>입니다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/>
                <a:ea typeface="나눔고딕"/>
                <a:cs typeface="나눔고딕"/>
              </a:rPr>
              <a:t>.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/>
                <a:ea typeface="나눔고딕"/>
                <a:cs typeface="나눔고딕"/>
              </a:rPr>
              <a:t>  </a:t>
            </a:r>
            <a:endParaRPr lang="ko-KR" sz="2000" b="1" dirty="0">
              <a:solidFill>
                <a:schemeClr val="tx1">
                  <a:lumMod val="65000"/>
                  <a:lumOff val="35000"/>
                </a:schemeClr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10" name="Rectangle 13"/>
          <p:cNvSpPr txBox="1">
            <a:spLocks noChangeArrowheads="1"/>
          </p:cNvSpPr>
          <p:nvPr/>
        </p:nvSpPr>
        <p:spPr>
          <a:xfrm>
            <a:off x="0" y="23556"/>
            <a:ext cx="7619834" cy="447553"/>
          </a:xfrm>
          <a:prstGeom prst="rect">
            <a:avLst/>
          </a:prstGeom>
        </p:spPr>
        <p:txBody>
          <a:bodyPr/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맑은 고딕" charset="0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charset="0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charset="0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charset="0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charset="0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l" defTabSz="806450" eaLnBrk="1" hangingPunct="1">
              <a:defRPr/>
            </a:pP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/>
                <a:ea typeface="나눔고딕"/>
                <a:cs typeface="나눔고딕"/>
              </a:rPr>
              <a:t>변화에 대한 선택</a:t>
            </a:r>
            <a:endParaRPr lang="ko-KR" altLang="en-US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7628473" y="64048"/>
            <a:ext cx="2277527" cy="3323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latinLnBrk="0">
              <a:lnSpc>
                <a:spcPct val="13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kumimoji="0"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제안배경</a:t>
            </a:r>
            <a:endParaRPr kumimoji="0"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  <a:cs typeface="나눔고딕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032500" y="2311400"/>
            <a:ext cx="3467100" cy="660400"/>
            <a:chOff x="5588000" y="1981200"/>
            <a:chExt cx="3670300" cy="660400"/>
          </a:xfrm>
        </p:grpSpPr>
        <p:sp>
          <p:nvSpPr>
            <p:cNvPr id="5" name="Rectangle 4"/>
            <p:cNvSpPr/>
            <p:nvPr/>
          </p:nvSpPr>
          <p:spPr>
            <a:xfrm>
              <a:off x="5588000" y="1981200"/>
              <a:ext cx="3670300" cy="6604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404040"/>
              </a:solidFill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b="1">
                <a:solidFill>
                  <a:schemeClr val="bg1"/>
                </a:solidFill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5600699" y="2064432"/>
              <a:ext cx="3538169" cy="539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/>
            <a:lstStyle/>
            <a:p>
              <a:pPr marL="179388" indent="-179388" algn="l">
                <a:lnSpc>
                  <a:spcPct val="110000"/>
                </a:lnSpc>
                <a:spcBef>
                  <a:spcPct val="20000"/>
                </a:spcBef>
                <a:buClr>
                  <a:schemeClr val="accent2"/>
                </a:buClr>
                <a:buFontTx/>
                <a:buChar char="•"/>
              </a:pPr>
              <a:r>
                <a:rPr lang="ko-KR" altLang="en-US" sz="2000" b="1" dirty="0" smtClean="0">
                  <a:solidFill>
                    <a:srgbClr val="FFFFFF"/>
                  </a:solidFill>
                  <a:latin typeface="나눔고딕"/>
                  <a:ea typeface="나눔고딕"/>
                  <a:cs typeface="나눔고딕"/>
                </a:rPr>
                <a:t>대규모 투자로 인력 확보 </a:t>
              </a:r>
              <a:endParaRPr lang="en-US" altLang="ko-KR" sz="2000" b="1" dirty="0" smtClean="0">
                <a:solidFill>
                  <a:srgbClr val="FFFFFF"/>
                </a:solidFill>
                <a:latin typeface="나눔고딕"/>
                <a:ea typeface="나눔고딕"/>
                <a:cs typeface="나눔고딕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93700" y="2133600"/>
            <a:ext cx="4178300" cy="3975100"/>
            <a:chOff x="241300" y="2260600"/>
            <a:chExt cx="4178300" cy="3975100"/>
          </a:xfrm>
        </p:grpSpPr>
        <p:sp>
          <p:nvSpPr>
            <p:cNvPr id="2" name="Rectangle 1"/>
            <p:cNvSpPr/>
            <p:nvPr/>
          </p:nvSpPr>
          <p:spPr>
            <a:xfrm>
              <a:off x="266700" y="2260600"/>
              <a:ext cx="4152900" cy="3975100"/>
            </a:xfrm>
            <a:prstGeom prst="rect">
              <a:avLst/>
            </a:prstGeom>
            <a:solidFill>
              <a:schemeClr val="bg1">
                <a:lumMod val="85000"/>
                <a:alpha val="24000"/>
              </a:schemeClr>
            </a:solidFill>
            <a:ln w="3175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41300" y="2356532"/>
              <a:ext cx="4152900" cy="2964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/>
            <a:lstStyle/>
            <a:p>
              <a:pPr marL="179388" indent="-179388" algn="l">
                <a:lnSpc>
                  <a:spcPct val="110000"/>
                </a:lnSpc>
                <a:spcBef>
                  <a:spcPct val="20000"/>
                </a:spcBef>
                <a:buClr>
                  <a:schemeClr val="accent2"/>
                </a:buClr>
                <a:buFontTx/>
                <a:buChar char="•"/>
              </a:pPr>
              <a:r>
                <a:rPr lang="ko-KR" altLang="en-US" dirty="0" smtClean="0">
                  <a:latin typeface="나눔고딕"/>
                  <a:ea typeface="나눔고딕"/>
                  <a:cs typeface="나눔고딕"/>
                </a:rPr>
                <a:t>우수인력 확보의 제약 </a:t>
              </a:r>
              <a:r>
                <a:rPr lang="en-US" altLang="ko-KR" dirty="0" smtClean="0">
                  <a:latin typeface="나눔고딕"/>
                  <a:ea typeface="나눔고딕"/>
                  <a:cs typeface="나눔고딕"/>
                </a:rPr>
                <a:t>(</a:t>
              </a:r>
              <a:r>
                <a:rPr lang="ko-KR" altLang="en-US" dirty="0" smtClean="0">
                  <a:latin typeface="나눔고딕"/>
                  <a:ea typeface="나눔고딕"/>
                  <a:cs typeface="나눔고딕"/>
                </a:rPr>
                <a:t>위치</a:t>
              </a:r>
              <a:r>
                <a:rPr lang="en-US" altLang="ko-KR" dirty="0" smtClean="0">
                  <a:latin typeface="나눔고딕"/>
                  <a:ea typeface="나눔고딕"/>
                  <a:cs typeface="나눔고딕"/>
                </a:rPr>
                <a:t>,</a:t>
              </a:r>
              <a:r>
                <a:rPr lang="ko-KR" altLang="en-US" dirty="0" smtClean="0">
                  <a:latin typeface="나눔고딕"/>
                  <a:ea typeface="나눔고딕"/>
                  <a:cs typeface="나눔고딕"/>
                </a:rPr>
                <a:t>복지 등</a:t>
              </a:r>
              <a:r>
                <a:rPr lang="en-US" altLang="ko-KR" dirty="0" smtClean="0">
                  <a:latin typeface="나눔고딕"/>
                  <a:ea typeface="나눔고딕"/>
                  <a:cs typeface="나눔고딕"/>
                </a:rPr>
                <a:t>)</a:t>
              </a:r>
            </a:p>
            <a:p>
              <a:pPr marL="179388" indent="-179388" algn="l">
                <a:lnSpc>
                  <a:spcPct val="110000"/>
                </a:lnSpc>
                <a:spcBef>
                  <a:spcPct val="20000"/>
                </a:spcBef>
                <a:buClr>
                  <a:schemeClr val="accent2"/>
                </a:buClr>
                <a:buFontTx/>
                <a:buChar char="•"/>
              </a:pPr>
              <a:r>
                <a:rPr lang="ko-KR" altLang="en-US" dirty="0" smtClean="0">
                  <a:latin typeface="나눔고딕"/>
                  <a:ea typeface="나눔고딕"/>
                  <a:cs typeface="나눔고딕"/>
                </a:rPr>
                <a:t>경력직의 경우 급여수준과의 차이</a:t>
              </a:r>
              <a:endParaRPr lang="en-US" altLang="ko-KR" dirty="0" smtClean="0">
                <a:latin typeface="나눔고딕"/>
                <a:ea typeface="나눔고딕"/>
                <a:cs typeface="나눔고딕"/>
              </a:endParaRPr>
            </a:p>
            <a:p>
              <a:pPr marL="179388" indent="-179388" algn="l">
                <a:lnSpc>
                  <a:spcPct val="110000"/>
                </a:lnSpc>
                <a:spcBef>
                  <a:spcPct val="20000"/>
                </a:spcBef>
                <a:buClr>
                  <a:schemeClr val="accent2"/>
                </a:buClr>
                <a:buFontTx/>
                <a:buChar char="•"/>
              </a:pPr>
              <a:r>
                <a:rPr lang="ko-KR" altLang="en-US" dirty="0" smtClean="0">
                  <a:latin typeface="나눔고딕"/>
                  <a:ea typeface="나눔고딕"/>
                  <a:cs typeface="나눔고딕"/>
                </a:rPr>
                <a:t>다양한 기술분야를 소수의 인원으로 </a:t>
              </a:r>
              <a:r>
                <a:rPr lang="ko-KR" altLang="ko-KR" dirty="0">
                  <a:latin typeface="나눔고딕"/>
                  <a:ea typeface="나눔고딕"/>
                  <a:cs typeface="나눔고딕"/>
                </a:rPr>
                <a:t> </a:t>
              </a:r>
              <a:r>
                <a:rPr lang="ko-KR" altLang="en-US" dirty="0" smtClean="0">
                  <a:latin typeface="나눔고딕"/>
                  <a:ea typeface="나눔고딕"/>
                  <a:cs typeface="나눔고딕"/>
                </a:rPr>
                <a:t> 해결할 수 없음</a:t>
              </a:r>
              <a:endParaRPr lang="en-US" altLang="ko-KR" dirty="0" smtClean="0">
                <a:latin typeface="나눔고딕"/>
                <a:ea typeface="나눔고딕"/>
                <a:cs typeface="나눔고딕"/>
              </a:endParaRPr>
            </a:p>
            <a:p>
              <a:pPr marL="179388" indent="-179388" algn="l">
                <a:lnSpc>
                  <a:spcPct val="110000"/>
                </a:lnSpc>
                <a:spcBef>
                  <a:spcPct val="20000"/>
                </a:spcBef>
                <a:buClr>
                  <a:schemeClr val="accent2"/>
                </a:buClr>
                <a:buFontTx/>
                <a:buChar char="•"/>
              </a:pPr>
              <a:r>
                <a:rPr lang="ko-KR" altLang="en-US" dirty="0" smtClean="0">
                  <a:latin typeface="나눔고딕"/>
                  <a:ea typeface="나눔고딕"/>
                  <a:cs typeface="나눔고딕"/>
                </a:rPr>
                <a:t>빠른기술변화에 대한 기존인력의 한계</a:t>
              </a:r>
              <a:endParaRPr lang="en-US" altLang="ko-KR" dirty="0" smtClean="0">
                <a:latin typeface="나눔고딕"/>
                <a:ea typeface="나눔고딕"/>
                <a:cs typeface="나눔고딕"/>
              </a:endParaRPr>
            </a:p>
            <a:p>
              <a:pPr marL="179388" indent="-179388" algn="l">
                <a:lnSpc>
                  <a:spcPct val="110000"/>
                </a:lnSpc>
                <a:spcBef>
                  <a:spcPct val="20000"/>
                </a:spcBef>
                <a:buClr>
                  <a:schemeClr val="accent2"/>
                </a:buClr>
                <a:buFontTx/>
                <a:buChar char="•"/>
              </a:pPr>
              <a:r>
                <a:rPr lang="ko-KR" altLang="en-US" dirty="0" smtClean="0">
                  <a:latin typeface="나눔고딕"/>
                  <a:ea typeface="나눔고딕"/>
                  <a:cs typeface="나눔고딕"/>
                </a:rPr>
                <a:t>오랜경험과 업무지식을 보유한 전문가 확보의 현실적 어려움</a:t>
              </a:r>
              <a:r>
                <a:rPr lang="en-US" altLang="ko-KR" dirty="0" smtClean="0">
                  <a:latin typeface="나눔고딕"/>
                  <a:ea typeface="나눔고딕"/>
                  <a:cs typeface="나눔고딕"/>
                </a:rPr>
                <a:t>(</a:t>
              </a:r>
              <a:r>
                <a:rPr lang="ko-KR" altLang="en-US" dirty="0" smtClean="0">
                  <a:latin typeface="나눔고딕"/>
                  <a:ea typeface="나눔고딕"/>
                  <a:cs typeface="나눔고딕"/>
                </a:rPr>
                <a:t>비용</a:t>
              </a:r>
              <a:r>
                <a:rPr lang="en-US" altLang="ko-KR" dirty="0" smtClean="0">
                  <a:latin typeface="나눔고딕"/>
                  <a:ea typeface="나눔고딕"/>
                  <a:cs typeface="나눔고딕"/>
                </a:rPr>
                <a:t>,</a:t>
              </a:r>
              <a:r>
                <a:rPr lang="ko-KR" altLang="en-US" dirty="0" smtClean="0">
                  <a:latin typeface="나눔고딕"/>
                  <a:ea typeface="나눔고딕"/>
                  <a:cs typeface="나눔고딕"/>
                </a:rPr>
                <a:t> 고용유지</a:t>
              </a:r>
              <a:r>
                <a:rPr lang="en-US" altLang="ko-KR" dirty="0" smtClean="0">
                  <a:latin typeface="나눔고딕"/>
                  <a:ea typeface="나눔고딕"/>
                  <a:cs typeface="나눔고딕"/>
                </a:rPr>
                <a:t>)</a:t>
              </a:r>
            </a:p>
            <a:p>
              <a:pPr marL="179388" indent="-179388" algn="l">
                <a:lnSpc>
                  <a:spcPct val="110000"/>
                </a:lnSpc>
                <a:spcBef>
                  <a:spcPct val="20000"/>
                </a:spcBef>
                <a:buClr>
                  <a:schemeClr val="accent2"/>
                </a:buClr>
                <a:buFontTx/>
                <a:buChar char="•"/>
              </a:pPr>
              <a:r>
                <a:rPr lang="ko-KR" altLang="en-US" dirty="0" smtClean="0">
                  <a:latin typeface="나눔고딕"/>
                  <a:ea typeface="나눔고딕"/>
                  <a:cs typeface="나눔고딕"/>
                </a:rPr>
                <a:t>특수한 기술분야에 대한 인력부재</a:t>
              </a:r>
              <a:endParaRPr lang="en-US" altLang="ko-KR" dirty="0" smtClean="0">
                <a:latin typeface="나눔고딕"/>
                <a:ea typeface="나눔고딕"/>
                <a:cs typeface="나눔고딕"/>
              </a:endParaRPr>
            </a:p>
            <a:p>
              <a:pPr marL="179388" indent="-179388" algn="l">
                <a:lnSpc>
                  <a:spcPct val="110000"/>
                </a:lnSpc>
                <a:spcBef>
                  <a:spcPct val="20000"/>
                </a:spcBef>
                <a:buClr>
                  <a:schemeClr val="accent2"/>
                </a:buClr>
                <a:buFontTx/>
                <a:buChar char="•"/>
              </a:pPr>
              <a:r>
                <a:rPr lang="en-US" altLang="ko-KR" dirty="0" smtClean="0">
                  <a:latin typeface="나눔고딕"/>
                  <a:ea typeface="나눔고딕"/>
                  <a:cs typeface="나눔고딕"/>
                </a:rPr>
                <a:t>IT </a:t>
              </a:r>
              <a:r>
                <a:rPr lang="ko-KR" altLang="en-US" dirty="0" smtClean="0">
                  <a:latin typeface="나눔고딕"/>
                  <a:ea typeface="나눔고딕"/>
                  <a:cs typeface="나눔고딕"/>
                </a:rPr>
                <a:t>전문인력에 대한 연령제한 문화</a:t>
              </a:r>
              <a:endParaRPr lang="en-US" altLang="ko-KR" dirty="0" smtClean="0">
                <a:latin typeface="나눔고딕"/>
                <a:ea typeface="나눔고딕"/>
                <a:cs typeface="나눔고딕"/>
              </a:endParaRPr>
            </a:p>
            <a:p>
              <a:pPr marL="179388" indent="-179388" algn="l">
                <a:lnSpc>
                  <a:spcPct val="110000"/>
                </a:lnSpc>
                <a:spcBef>
                  <a:spcPct val="20000"/>
                </a:spcBef>
                <a:buClr>
                  <a:schemeClr val="accent2"/>
                </a:buClr>
                <a:buFontTx/>
                <a:buChar char="•"/>
              </a:pPr>
              <a:r>
                <a:rPr lang="ko-KR" altLang="en-US" dirty="0" smtClean="0">
                  <a:latin typeface="나눔고딕"/>
                  <a:ea typeface="나눔고딕"/>
                  <a:cs typeface="나눔고딕"/>
                </a:rPr>
                <a:t>저비용</a:t>
              </a:r>
              <a:r>
                <a:rPr lang="en-US" altLang="ko-KR" dirty="0" smtClean="0">
                  <a:latin typeface="나눔고딕"/>
                  <a:ea typeface="나눔고딕"/>
                  <a:cs typeface="나눔고딕"/>
                </a:rPr>
                <a:t>/</a:t>
              </a:r>
              <a:r>
                <a:rPr lang="ko-KR" altLang="en-US" dirty="0" smtClean="0">
                  <a:latin typeface="나눔고딕"/>
                  <a:ea typeface="나눔고딕"/>
                  <a:cs typeface="나눔고딕"/>
                </a:rPr>
                <a:t>경력미비자의 채용으로 인한 </a:t>
              </a:r>
              <a:r>
                <a:rPr lang="en-US" altLang="ko-KR" dirty="0" smtClean="0">
                  <a:latin typeface="나눔고딕"/>
                  <a:ea typeface="나눔고딕"/>
                  <a:cs typeface="나눔고딕"/>
                </a:rPr>
                <a:t>IT </a:t>
              </a:r>
              <a:r>
                <a:rPr lang="ko-KR" altLang="en-US" dirty="0" smtClean="0">
                  <a:latin typeface="나눔고딕"/>
                  <a:ea typeface="나눔고딕"/>
                  <a:cs typeface="나눔고딕"/>
                </a:rPr>
                <a:t>서비스 경쟁력 저하</a:t>
              </a:r>
              <a:endParaRPr lang="en-US" altLang="ko-KR" dirty="0" smtClean="0">
                <a:latin typeface="나눔고딕"/>
                <a:ea typeface="나눔고딕"/>
                <a:cs typeface="나눔고딕"/>
              </a:endParaRPr>
            </a:p>
            <a:p>
              <a:pPr marL="179388" indent="-179388" algn="l">
                <a:lnSpc>
                  <a:spcPct val="110000"/>
                </a:lnSpc>
                <a:spcBef>
                  <a:spcPct val="20000"/>
                </a:spcBef>
                <a:buClr>
                  <a:schemeClr val="accent2"/>
                </a:buClr>
                <a:buFontTx/>
                <a:buChar char="•"/>
              </a:pPr>
              <a:endParaRPr lang="en-US" altLang="ko-KR" dirty="0" smtClean="0">
                <a:latin typeface="나눔고딕"/>
                <a:ea typeface="나눔고딕"/>
                <a:cs typeface="나눔고딕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045200" y="3588432"/>
            <a:ext cx="3467100" cy="907368"/>
            <a:chOff x="5575300" y="3461432"/>
            <a:chExt cx="3670300" cy="907368"/>
          </a:xfrm>
          <a:effectLst/>
        </p:grpSpPr>
        <p:sp>
          <p:nvSpPr>
            <p:cNvPr id="14" name="Rectangle 13"/>
            <p:cNvSpPr/>
            <p:nvPr/>
          </p:nvSpPr>
          <p:spPr>
            <a:xfrm>
              <a:off x="5575300" y="3467100"/>
              <a:ext cx="3670300" cy="8636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04040"/>
              </a:solidFill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5587999" y="3461432"/>
              <a:ext cx="3598677" cy="907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/>
            <a:lstStyle/>
            <a:p>
              <a:pPr marL="179388" indent="-179388" algn="l">
                <a:lnSpc>
                  <a:spcPct val="110000"/>
                </a:lnSpc>
                <a:spcBef>
                  <a:spcPct val="20000"/>
                </a:spcBef>
                <a:buClr>
                  <a:schemeClr val="accent2"/>
                </a:buClr>
                <a:buFontTx/>
                <a:buChar char="•"/>
              </a:pPr>
              <a:r>
                <a:rPr lang="en-US" altLang="ko-KR" sz="2000" b="1" dirty="0" smtClean="0">
                  <a:solidFill>
                    <a:srgbClr val="404040"/>
                  </a:solidFill>
                  <a:latin typeface="나눔고딕"/>
                  <a:ea typeface="나눔고딕"/>
                  <a:cs typeface="나눔고딕"/>
                </a:rPr>
                <a:t>IT</a:t>
              </a:r>
              <a:r>
                <a:rPr lang="ko-KR" altLang="en-US" sz="2000" b="1" dirty="0">
                  <a:solidFill>
                    <a:srgbClr val="404040"/>
                  </a:solidFill>
                  <a:latin typeface="나눔고딕"/>
                  <a:ea typeface="나눔고딕"/>
                  <a:cs typeface="나눔고딕"/>
                </a:rPr>
                <a:t> </a:t>
              </a:r>
              <a:r>
                <a:rPr lang="ko-KR" altLang="en-US" sz="2000" b="1" dirty="0" smtClean="0">
                  <a:solidFill>
                    <a:srgbClr val="404040"/>
                  </a:solidFill>
                  <a:latin typeface="나눔고딕"/>
                  <a:ea typeface="나눔고딕"/>
                  <a:cs typeface="나눔고딕"/>
                </a:rPr>
                <a:t>서비스 경쟁력 확보 포기</a:t>
              </a:r>
            </a:p>
            <a:p>
              <a:pPr marL="179388" indent="-179388" algn="l">
                <a:lnSpc>
                  <a:spcPct val="110000"/>
                </a:lnSpc>
                <a:spcBef>
                  <a:spcPct val="20000"/>
                </a:spcBef>
                <a:buClr>
                  <a:schemeClr val="accent2"/>
                </a:buClr>
                <a:buFontTx/>
                <a:buChar char="•"/>
              </a:pPr>
              <a:r>
                <a:rPr lang="ko-KR" altLang="en-US" sz="2000" b="1" dirty="0" smtClean="0">
                  <a:solidFill>
                    <a:srgbClr val="404040"/>
                  </a:solidFill>
                  <a:latin typeface="나눔고딕"/>
                  <a:ea typeface="나눔고딕"/>
                  <a:cs typeface="나눔고딕"/>
                </a:rPr>
                <a:t>투자최소로 현행유지 </a:t>
              </a:r>
              <a:endParaRPr lang="en-US" altLang="ko-KR" sz="2000" b="1" dirty="0" smtClean="0">
                <a:solidFill>
                  <a:srgbClr val="404040"/>
                </a:solidFill>
                <a:latin typeface="나눔고딕"/>
                <a:ea typeface="나눔고딕"/>
                <a:cs typeface="나눔고딕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032500" y="5092700"/>
            <a:ext cx="3467100" cy="660400"/>
            <a:chOff x="5588000" y="5524500"/>
            <a:chExt cx="3670300" cy="660400"/>
          </a:xfrm>
        </p:grpSpPr>
        <p:sp>
          <p:nvSpPr>
            <p:cNvPr id="16" name="Rectangle 15"/>
            <p:cNvSpPr/>
            <p:nvPr/>
          </p:nvSpPr>
          <p:spPr>
            <a:xfrm>
              <a:off x="5588000" y="5524500"/>
              <a:ext cx="3670300" cy="660400"/>
            </a:xfrm>
            <a:prstGeom prst="rect">
              <a:avLst/>
            </a:prstGeom>
            <a:solidFill>
              <a:srgbClr val="3366FF">
                <a:alpha val="84000"/>
              </a:srgb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b="1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5651500" y="5595032"/>
              <a:ext cx="3481647" cy="539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/>
            <a:lstStyle/>
            <a:p>
              <a:pPr marL="179388" indent="-179388" algn="l">
                <a:lnSpc>
                  <a:spcPct val="110000"/>
                </a:lnSpc>
                <a:spcBef>
                  <a:spcPct val="20000"/>
                </a:spcBef>
                <a:buClr>
                  <a:schemeClr val="accent2"/>
                </a:buClr>
                <a:buFontTx/>
                <a:buChar char="•"/>
              </a:pPr>
              <a:r>
                <a:rPr lang="ko-KR" altLang="en-US" sz="2000" b="1" dirty="0" smtClean="0">
                  <a:solidFill>
                    <a:srgbClr val="FFFFFF"/>
                  </a:solidFill>
                  <a:latin typeface="나눔고딕"/>
                  <a:ea typeface="나눔고딕"/>
                  <a:cs typeface="나눔고딕"/>
                </a:rPr>
                <a:t>저비용으로 </a:t>
              </a:r>
              <a:r>
                <a:rPr lang="en-US" altLang="ko-KR" sz="2000" b="1" dirty="0" smtClean="0">
                  <a:solidFill>
                    <a:srgbClr val="FFFFFF"/>
                  </a:solidFill>
                  <a:latin typeface="나눔고딕"/>
                  <a:ea typeface="나눔고딕"/>
                  <a:cs typeface="나눔고딕"/>
                </a:rPr>
                <a:t>IT </a:t>
              </a:r>
              <a:r>
                <a:rPr lang="ko-KR" altLang="en-US" sz="2000" b="1" dirty="0" smtClean="0">
                  <a:solidFill>
                    <a:srgbClr val="FFFFFF"/>
                  </a:solidFill>
                  <a:latin typeface="나눔고딕"/>
                  <a:ea typeface="나눔고딕"/>
                  <a:cs typeface="나눔고딕"/>
                </a:rPr>
                <a:t>경쟁력확보  </a:t>
              </a:r>
              <a:endParaRPr lang="en-US" altLang="ko-KR" sz="2000" b="1" dirty="0" smtClean="0">
                <a:solidFill>
                  <a:srgbClr val="FFFFFF"/>
                </a:solidFill>
                <a:latin typeface="나눔고딕"/>
                <a:ea typeface="나눔고딕"/>
                <a:cs typeface="나눔고딕"/>
              </a:endParaRPr>
            </a:p>
          </p:txBody>
        </p:sp>
      </p:grpSp>
      <p:sp>
        <p:nvSpPr>
          <p:cNvPr id="20" name="Striped Right Arrow 19"/>
          <p:cNvSpPr/>
          <p:nvPr/>
        </p:nvSpPr>
        <p:spPr>
          <a:xfrm>
            <a:off x="4711700" y="2197100"/>
            <a:ext cx="1117600" cy="889000"/>
          </a:xfrm>
          <a:prstGeom prst="stripedRightArrow">
            <a:avLst/>
          </a:prstGeom>
          <a:solidFill>
            <a:srgbClr val="FF0000">
              <a:alpha val="49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triped Right Arrow 20"/>
          <p:cNvSpPr/>
          <p:nvPr/>
        </p:nvSpPr>
        <p:spPr>
          <a:xfrm>
            <a:off x="4699000" y="3594100"/>
            <a:ext cx="1117600" cy="889000"/>
          </a:xfrm>
          <a:prstGeom prst="stripedRightArrow">
            <a:avLst/>
          </a:prstGeom>
          <a:solidFill>
            <a:srgbClr val="FFFF00">
              <a:alpha val="53000"/>
            </a:srgb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riped Right Arrow 21"/>
          <p:cNvSpPr/>
          <p:nvPr/>
        </p:nvSpPr>
        <p:spPr>
          <a:xfrm>
            <a:off x="4686300" y="4991100"/>
            <a:ext cx="1117600" cy="889000"/>
          </a:xfrm>
          <a:prstGeom prst="stripedRightArrow">
            <a:avLst/>
          </a:prstGeom>
          <a:solidFill>
            <a:srgbClr val="3366FF">
              <a:alpha val="51000"/>
            </a:srgbClr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31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83"/>
          <p:cNvSpPr txBox="1">
            <a:spLocks noChangeArrowheads="1"/>
          </p:cNvSpPr>
          <p:nvPr/>
        </p:nvSpPr>
        <p:spPr bwMode="auto">
          <a:xfrm>
            <a:off x="194587" y="537362"/>
            <a:ext cx="9555232" cy="76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그러나 이러한 </a:t>
            </a:r>
            <a:r>
              <a:rPr lang="ko-KR" altLang="en-US" sz="2000" b="1" dirty="0" smtClean="0">
                <a:solidFill>
                  <a:srgbClr val="3366FF"/>
                </a:solidFill>
                <a:latin typeface="나눔고딕"/>
                <a:ea typeface="나눔고딕"/>
                <a:cs typeface="나눔고딕"/>
              </a:rPr>
              <a:t>위기 가운데 전략을 가지고 변화를 시도하는 기업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에게는 반드시 </a:t>
            </a:r>
            <a:r>
              <a:rPr lang="ko-KR" altLang="en-US" sz="2000" b="1" dirty="0" smtClean="0">
                <a:solidFill>
                  <a:srgbClr val="3366FF"/>
                </a:solidFill>
                <a:latin typeface="나눔고딕"/>
                <a:ea typeface="나눔고딕"/>
                <a:cs typeface="나눔고딕"/>
              </a:rPr>
              <a:t>새로운 기회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가 될 것입니다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.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 </a:t>
            </a:r>
            <a:endParaRPr lang="ko-KR" sz="2000" b="1" dirty="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10" name="Rectangle 13"/>
          <p:cNvSpPr txBox="1">
            <a:spLocks noChangeArrowheads="1"/>
          </p:cNvSpPr>
          <p:nvPr/>
        </p:nvSpPr>
        <p:spPr>
          <a:xfrm>
            <a:off x="0" y="23556"/>
            <a:ext cx="7619834" cy="447553"/>
          </a:xfrm>
          <a:prstGeom prst="rect">
            <a:avLst/>
          </a:prstGeom>
        </p:spPr>
        <p:txBody>
          <a:bodyPr/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맑은 고딕" charset="0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charset="0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charset="0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charset="0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charset="0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l" defTabSz="806450" eaLnBrk="1" hangingPunct="1">
              <a:defRPr/>
            </a:pP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/>
                <a:ea typeface="나눔고딕"/>
                <a:cs typeface="나눔고딕"/>
              </a:rPr>
              <a:t>차세대 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/>
                <a:ea typeface="나눔고딕"/>
                <a:cs typeface="나눔고딕"/>
              </a:rPr>
              <a:t>IT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/>
                <a:ea typeface="나눔고딕"/>
                <a:cs typeface="나눔고딕"/>
              </a:rPr>
              <a:t> 운영전략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7628473" y="76748"/>
            <a:ext cx="2277527" cy="3323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latinLnBrk="0">
              <a:lnSpc>
                <a:spcPct val="13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kumimoji="0"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제안배경</a:t>
            </a:r>
            <a:endParaRPr kumimoji="0"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gray">
          <a:xfrm>
            <a:off x="1043372" y="2044700"/>
            <a:ext cx="762000" cy="1054100"/>
          </a:xfrm>
          <a:prstGeom prst="rect">
            <a:avLst/>
          </a:prstGeom>
          <a:solidFill>
            <a:srgbClr val="FF0000"/>
          </a:solidFill>
          <a:ln w="3175">
            <a:solidFill>
              <a:srgbClr val="CCFF99"/>
            </a:solidFill>
            <a:miter lim="800000"/>
            <a:headEnd/>
            <a:tailEnd type="none" w="med" len="lg"/>
          </a:ln>
          <a:effectLst/>
        </p:spPr>
        <p:txBody>
          <a:bodyPr wrap="none" lIns="54000" rIns="54000" anchor="ctr"/>
          <a:lstStyle/>
          <a:p>
            <a:endParaRPr lang="en-US" sz="3200">
              <a:latin typeface="나눔고딕"/>
              <a:ea typeface="나눔고딕"/>
              <a:cs typeface="나눔고딕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817576" y="2026332"/>
            <a:ext cx="7313724" cy="1110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/>
          <a:lstStyle/>
          <a:p>
            <a:pPr marL="179388" indent="-179388" algn="l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ko-KR" altLang="en-US" sz="2000" dirty="0" smtClean="0">
                <a:latin typeface="나눔고딕"/>
                <a:ea typeface="나눔고딕"/>
                <a:cs typeface="나눔고딕"/>
              </a:rPr>
              <a:t>새로운 기업환경을 개척하기 위한 </a:t>
            </a:r>
            <a:r>
              <a:rPr lang="en-US" altLang="ko-KR" sz="2000" dirty="0" smtClean="0">
                <a:latin typeface="나눔고딕"/>
                <a:ea typeface="나눔고딕"/>
                <a:cs typeface="나눔고딕"/>
              </a:rPr>
              <a:t>IT </a:t>
            </a:r>
            <a:r>
              <a:rPr lang="ko-KR" altLang="en-US" sz="2000" dirty="0" smtClean="0">
                <a:latin typeface="나눔고딕"/>
                <a:ea typeface="나눔고딕"/>
                <a:cs typeface="나눔고딕"/>
              </a:rPr>
              <a:t>지원환경 준비</a:t>
            </a:r>
            <a:endParaRPr lang="en-US" altLang="ko-KR" sz="2000" dirty="0" smtClean="0">
              <a:latin typeface="나눔고딕"/>
              <a:ea typeface="나눔고딕"/>
              <a:cs typeface="나눔고딕"/>
            </a:endParaRPr>
          </a:p>
          <a:p>
            <a:pPr marL="179388" indent="-179388" algn="l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ko-KR" altLang="en-US" sz="2000" dirty="0" smtClean="0">
                <a:latin typeface="나눔고딕"/>
                <a:ea typeface="나눔고딕"/>
                <a:cs typeface="나눔고딕"/>
              </a:rPr>
              <a:t>전문기술인력 풀의 활용방안</a:t>
            </a:r>
            <a:endParaRPr lang="en-US" altLang="ko-KR" sz="2000" dirty="0" smtClean="0">
              <a:latin typeface="나눔고딕"/>
              <a:ea typeface="나눔고딕"/>
              <a:cs typeface="나눔고딕"/>
            </a:endParaRPr>
          </a:p>
          <a:p>
            <a:pPr marL="179388" indent="-179388" algn="l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ko-KR" altLang="en-US" sz="2000" dirty="0" smtClean="0">
                <a:latin typeface="나눔고딕"/>
                <a:ea typeface="나눔고딕"/>
                <a:cs typeface="나눔고딕"/>
              </a:rPr>
              <a:t>대기업수준의 </a:t>
            </a:r>
            <a:r>
              <a:rPr lang="en-US" altLang="ko-KR" sz="2000" dirty="0" smtClean="0">
                <a:latin typeface="나눔고딕"/>
                <a:ea typeface="나눔고딕"/>
                <a:cs typeface="나눔고딕"/>
              </a:rPr>
              <a:t>IT </a:t>
            </a:r>
            <a:r>
              <a:rPr lang="ko-KR" altLang="en-US" sz="2000" dirty="0" smtClean="0">
                <a:latin typeface="나눔고딕"/>
                <a:ea typeface="나눔고딕"/>
                <a:cs typeface="나눔고딕"/>
              </a:rPr>
              <a:t>기술 및 서비스 적용</a:t>
            </a:r>
            <a:endParaRPr lang="en-US" altLang="ko-KR" sz="2000" dirty="0" smtClean="0">
              <a:latin typeface="나눔고딕"/>
              <a:ea typeface="나눔고딕"/>
              <a:cs typeface="나눔고딕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gray">
          <a:xfrm>
            <a:off x="607615" y="2140101"/>
            <a:ext cx="880537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000" rIns="54000">
            <a:spAutoFit/>
          </a:bodyPr>
          <a:lstStyle/>
          <a:p>
            <a:r>
              <a:rPr lang="ko-KR" altLang="en-US" sz="3200" b="1" dirty="0" smtClean="0">
                <a:solidFill>
                  <a:srgbClr val="FF0000"/>
                </a:solidFill>
                <a:latin typeface="나눔고딕"/>
                <a:ea typeface="나눔고딕"/>
                <a:cs typeface="나눔고딕"/>
              </a:rPr>
              <a:t>기</a:t>
            </a:r>
            <a:r>
              <a:rPr lang="ko-KR" altLang="en-US" sz="3200" b="1" dirty="0" smtClean="0">
                <a:solidFill>
                  <a:schemeClr val="bg1"/>
                </a:solidFill>
                <a:latin typeface="나눔고딕"/>
                <a:ea typeface="나눔고딕"/>
                <a:cs typeface="나눔고딕"/>
              </a:rPr>
              <a:t>술</a:t>
            </a:r>
            <a:endParaRPr lang="en-US" altLang="ko-KR" sz="3200" b="1" dirty="0">
              <a:solidFill>
                <a:schemeClr val="bg1"/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gray">
          <a:xfrm>
            <a:off x="1030672" y="3302000"/>
            <a:ext cx="762000" cy="1079500"/>
          </a:xfrm>
          <a:prstGeom prst="rect">
            <a:avLst/>
          </a:prstGeom>
          <a:solidFill>
            <a:srgbClr val="3366FF"/>
          </a:solidFill>
          <a:ln w="3175">
            <a:solidFill>
              <a:srgbClr val="CCFF99"/>
            </a:solidFill>
            <a:miter lim="800000"/>
            <a:headEnd/>
            <a:tailEnd type="none" w="med" len="lg"/>
          </a:ln>
          <a:effectLst/>
        </p:spPr>
        <p:txBody>
          <a:bodyPr wrap="none" lIns="54000" rIns="54000" anchor="ctr"/>
          <a:lstStyle/>
          <a:p>
            <a:endParaRPr lang="en-US" sz="3200">
              <a:latin typeface="나눔고딕"/>
              <a:ea typeface="나눔고딕"/>
              <a:cs typeface="나눔고딕"/>
            </a:endParaRP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1804876" y="3283632"/>
            <a:ext cx="7453424" cy="116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/>
          <a:lstStyle/>
          <a:p>
            <a:pPr marL="179388" indent="-179388" algn="l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ko-KR" altLang="en-US" sz="2000" dirty="0" smtClean="0">
                <a:latin typeface="나눔고딕"/>
                <a:ea typeface="나눔고딕"/>
                <a:cs typeface="나눔고딕"/>
              </a:rPr>
              <a:t>신기술 적용에 따른 급격한 비용증가를 회피할 수 있는 방안선택</a:t>
            </a:r>
            <a:endParaRPr lang="en-US" altLang="ko-KR" sz="2000" dirty="0" smtClean="0">
              <a:latin typeface="나눔고딕"/>
              <a:ea typeface="나눔고딕"/>
              <a:cs typeface="나눔고딕"/>
            </a:endParaRPr>
          </a:p>
          <a:p>
            <a:pPr marL="179388" indent="-179388" algn="l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ko-KR" altLang="en-US" sz="2000" dirty="0" smtClean="0">
                <a:latin typeface="나눔고딕"/>
                <a:ea typeface="나눔고딕"/>
                <a:cs typeface="나눔고딕"/>
              </a:rPr>
              <a:t>고용비용의 절감방안</a:t>
            </a:r>
            <a:endParaRPr lang="en-US" altLang="ko-KR" sz="2000" dirty="0" smtClean="0">
              <a:latin typeface="나눔고딕"/>
              <a:ea typeface="나눔고딕"/>
              <a:cs typeface="나눔고딕"/>
            </a:endParaRPr>
          </a:p>
          <a:p>
            <a:pPr marL="179388" indent="-179388" algn="l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ko-KR" altLang="en-US" sz="2000" dirty="0" smtClean="0">
                <a:latin typeface="나눔고딕"/>
                <a:ea typeface="나눔고딕"/>
                <a:cs typeface="나눔고딕"/>
              </a:rPr>
              <a:t>최소투자  </a:t>
            </a:r>
            <a:endParaRPr lang="en-US" altLang="ko-KR" sz="2000" dirty="0">
              <a:latin typeface="나눔고딕"/>
              <a:ea typeface="나눔고딕"/>
              <a:cs typeface="나눔고딕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gray">
          <a:xfrm>
            <a:off x="594915" y="3397401"/>
            <a:ext cx="880537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000" rIns="54000">
            <a:spAutoFit/>
          </a:bodyPr>
          <a:lstStyle/>
          <a:p>
            <a:r>
              <a:rPr lang="ko-KR" altLang="en-US" sz="3200" b="1" dirty="0" smtClean="0">
                <a:solidFill>
                  <a:srgbClr val="3366FF"/>
                </a:solidFill>
                <a:latin typeface="나눔고딕"/>
                <a:ea typeface="나눔고딕"/>
                <a:cs typeface="나눔고딕"/>
              </a:rPr>
              <a:t>비</a:t>
            </a:r>
            <a:r>
              <a:rPr lang="ko-KR" altLang="en-US" sz="3200" b="1" dirty="0" smtClean="0">
                <a:solidFill>
                  <a:schemeClr val="bg1"/>
                </a:solidFill>
                <a:latin typeface="나눔고딕"/>
                <a:ea typeface="나눔고딕"/>
                <a:cs typeface="나눔고딕"/>
              </a:rPr>
              <a:t>용</a:t>
            </a:r>
            <a:endParaRPr lang="en-US" altLang="ko-KR" sz="3200" b="1" dirty="0">
              <a:solidFill>
                <a:schemeClr val="bg1"/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gray">
          <a:xfrm>
            <a:off x="1017972" y="4584700"/>
            <a:ext cx="762000" cy="1079500"/>
          </a:xfrm>
          <a:prstGeom prst="rect">
            <a:avLst/>
          </a:prstGeom>
          <a:solidFill>
            <a:srgbClr val="008000"/>
          </a:solidFill>
          <a:ln w="3175">
            <a:solidFill>
              <a:srgbClr val="CCFF99"/>
            </a:solidFill>
            <a:miter lim="800000"/>
            <a:headEnd/>
            <a:tailEnd type="none" w="med" len="lg"/>
          </a:ln>
          <a:effectLst/>
        </p:spPr>
        <p:txBody>
          <a:bodyPr wrap="none" lIns="54000" rIns="54000" anchor="ctr"/>
          <a:lstStyle/>
          <a:p>
            <a:endParaRPr lang="en-US" sz="3200">
              <a:latin typeface="나눔고딕"/>
              <a:ea typeface="나눔고딕"/>
              <a:cs typeface="나눔고딕"/>
            </a:endParaRP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1792176" y="4566332"/>
            <a:ext cx="7377224" cy="1326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/>
          <a:lstStyle/>
          <a:p>
            <a:pPr marL="179388" indent="-179388" algn="l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ko-KR" altLang="en-US" sz="2000" dirty="0" smtClean="0">
                <a:latin typeface="나눔고딕"/>
                <a:ea typeface="나눔고딕"/>
                <a:cs typeface="나눔고딕"/>
              </a:rPr>
              <a:t>고용문제 </a:t>
            </a:r>
            <a:r>
              <a:rPr lang="en-US" altLang="ko-KR" sz="2000" dirty="0" smtClean="0">
                <a:latin typeface="나눔고딕"/>
                <a:ea typeface="나눔고딕"/>
                <a:cs typeface="나눔고딕"/>
              </a:rPr>
              <a:t>(</a:t>
            </a:r>
            <a:r>
              <a:rPr lang="ko-KR" altLang="en-US" sz="2000" dirty="0" smtClean="0">
                <a:latin typeface="나눔고딕"/>
                <a:ea typeface="나눔고딕"/>
                <a:cs typeface="나눔고딕"/>
              </a:rPr>
              <a:t>인력확보방안</a:t>
            </a:r>
            <a:r>
              <a:rPr lang="en-US" altLang="ko-KR" sz="2000" dirty="0" smtClean="0">
                <a:latin typeface="나눔고딕"/>
                <a:ea typeface="나눔고딕"/>
                <a:cs typeface="나눔고딕"/>
              </a:rPr>
              <a:t>,</a:t>
            </a:r>
            <a:r>
              <a:rPr lang="ko-KR" altLang="en-US" sz="2000" dirty="0" smtClean="0">
                <a:latin typeface="나눔고딕"/>
                <a:ea typeface="나눔고딕"/>
                <a:cs typeface="나눔고딕"/>
              </a:rPr>
              <a:t> 고용의 부담</a:t>
            </a:r>
            <a:r>
              <a:rPr lang="ko-KR" altLang="ko-KR" sz="2000" dirty="0" smtClean="0">
                <a:latin typeface="나눔고딕"/>
                <a:ea typeface="나눔고딕"/>
                <a:cs typeface="나눔고딕"/>
              </a:rPr>
              <a:t>)</a:t>
            </a:r>
            <a:r>
              <a:rPr lang="ko-KR" altLang="en-US" sz="2000" dirty="0" smtClean="0">
                <a:latin typeface="나눔고딕"/>
                <a:ea typeface="나눔고딕"/>
                <a:cs typeface="나눔고딕"/>
              </a:rPr>
              <a:t> 해결</a:t>
            </a:r>
            <a:endParaRPr lang="en-US" altLang="ko-KR" sz="2000" dirty="0" smtClean="0">
              <a:latin typeface="나눔고딕"/>
              <a:ea typeface="나눔고딕"/>
              <a:cs typeface="나눔고딕"/>
            </a:endParaRPr>
          </a:p>
          <a:p>
            <a:pPr marL="179388" indent="-179388" algn="l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ko-KR" altLang="en-US" sz="2000" dirty="0" smtClean="0">
                <a:latin typeface="나눔고딕"/>
                <a:ea typeface="나눔고딕"/>
                <a:cs typeface="나눔고딕"/>
              </a:rPr>
              <a:t>신기술</a:t>
            </a:r>
            <a:r>
              <a:rPr lang="ko-KR" altLang="ko-KR" sz="2000" dirty="0">
                <a:latin typeface="나눔고딕"/>
                <a:ea typeface="나눔고딕"/>
                <a:cs typeface="나눔고딕"/>
              </a:rPr>
              <a:t> </a:t>
            </a:r>
            <a:r>
              <a:rPr lang="ko-KR" altLang="en-US" sz="2000" dirty="0" smtClean="0">
                <a:latin typeface="나눔고딕"/>
                <a:ea typeface="나눔고딕"/>
                <a:cs typeface="나눔고딕"/>
              </a:rPr>
              <a:t>및 </a:t>
            </a:r>
            <a:r>
              <a:rPr lang="en-US" altLang="ko-KR" sz="2000" dirty="0" smtClean="0">
                <a:latin typeface="나눔고딕"/>
                <a:ea typeface="나눔고딕"/>
                <a:cs typeface="나눔고딕"/>
              </a:rPr>
              <a:t>Biz </a:t>
            </a:r>
            <a:r>
              <a:rPr lang="ko-KR" altLang="en-US" sz="2000" dirty="0" smtClean="0">
                <a:latin typeface="나눔고딕"/>
                <a:ea typeface="나눔고딕"/>
                <a:cs typeface="나눔고딕"/>
              </a:rPr>
              <a:t>환경변화에 대처할 수 있는 운영체계 확보</a:t>
            </a:r>
            <a:endParaRPr lang="en-US" altLang="ko-KR" sz="2000" dirty="0" smtClean="0">
              <a:latin typeface="나눔고딕"/>
              <a:ea typeface="나눔고딕"/>
              <a:cs typeface="나눔고딕"/>
            </a:endParaRPr>
          </a:p>
          <a:p>
            <a:pPr marL="179388" indent="-179388" algn="l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ko-KR" altLang="en-US" sz="2000" dirty="0" smtClean="0">
                <a:latin typeface="나눔고딕"/>
                <a:ea typeface="나눔고딕"/>
                <a:cs typeface="나눔고딕"/>
              </a:rPr>
              <a:t>안정적인 서비스를 위한 분야별 기술인력 유지전략</a:t>
            </a:r>
            <a:endParaRPr lang="en-US" altLang="ko-KR" sz="2000" dirty="0">
              <a:latin typeface="나눔고딕"/>
              <a:ea typeface="나눔고딕"/>
              <a:cs typeface="나눔고딕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gray">
          <a:xfrm>
            <a:off x="582215" y="4680101"/>
            <a:ext cx="880537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000" rIns="54000">
            <a:spAutoFit/>
          </a:bodyPr>
          <a:lstStyle/>
          <a:p>
            <a:r>
              <a:rPr lang="ko-KR" altLang="en-US" sz="3200" b="1" dirty="0" smtClean="0">
                <a:solidFill>
                  <a:srgbClr val="008000"/>
                </a:solidFill>
                <a:latin typeface="나눔고딕"/>
                <a:ea typeface="나눔고딕"/>
                <a:cs typeface="나눔고딕"/>
              </a:rPr>
              <a:t>운</a:t>
            </a:r>
            <a:r>
              <a:rPr lang="ko-KR" altLang="en-US" sz="3200" b="1" dirty="0" smtClean="0">
                <a:solidFill>
                  <a:schemeClr val="bg1"/>
                </a:solidFill>
                <a:latin typeface="나눔고딕"/>
                <a:ea typeface="나눔고딕"/>
                <a:cs typeface="나눔고딕"/>
              </a:rPr>
              <a:t>영</a:t>
            </a:r>
            <a:endParaRPr lang="en-US" altLang="ko-KR" sz="3200" b="1" dirty="0">
              <a:solidFill>
                <a:schemeClr val="bg1"/>
              </a:solidFill>
              <a:latin typeface="나눔고딕"/>
              <a:ea typeface="나눔고딕"/>
              <a:cs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4058816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0" y="0"/>
            <a:ext cx="9906000" cy="22764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219" name="Rectangle 53"/>
          <p:cNvSpPr>
            <a:spLocks noChangeArrowheads="1"/>
          </p:cNvSpPr>
          <p:nvPr/>
        </p:nvSpPr>
        <p:spPr bwMode="auto">
          <a:xfrm>
            <a:off x="0" y="549275"/>
            <a:ext cx="415925" cy="2303463"/>
          </a:xfrm>
          <a:prstGeom prst="rect">
            <a:avLst/>
          </a:prstGeom>
          <a:solidFill>
            <a:srgbClr val="0070C0">
              <a:alpha val="3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>
              <a:latin typeface="나눔고딕"/>
              <a:ea typeface="나눔고딕"/>
              <a:cs typeface="나눔고딕"/>
            </a:endParaRPr>
          </a:p>
        </p:txBody>
      </p:sp>
      <p:sp>
        <p:nvSpPr>
          <p:cNvPr id="5124" name="Rectangle 54"/>
          <p:cNvSpPr>
            <a:spLocks noChangeArrowheads="1"/>
          </p:cNvSpPr>
          <p:nvPr/>
        </p:nvSpPr>
        <p:spPr bwMode="auto">
          <a:xfrm>
            <a:off x="415925" y="549275"/>
            <a:ext cx="6343650" cy="2303463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wrap="none" anchor="ctr"/>
          <a:lstStyle/>
          <a:p>
            <a:endParaRPr lang="ko-KR" altLang="en-US">
              <a:solidFill>
                <a:srgbClr val="FFFFFF"/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9221" name="Rectangle 55"/>
          <p:cNvSpPr>
            <a:spLocks noChangeArrowheads="1"/>
          </p:cNvSpPr>
          <p:nvPr/>
        </p:nvSpPr>
        <p:spPr bwMode="auto">
          <a:xfrm>
            <a:off x="7200900" y="549275"/>
            <a:ext cx="2705100" cy="2303463"/>
          </a:xfrm>
          <a:prstGeom prst="rect">
            <a:avLst/>
          </a:prstGeom>
          <a:solidFill>
            <a:srgbClr val="40A0DD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831850" y="877888"/>
            <a:ext cx="27484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9pPr>
          </a:lstStyle>
          <a:p>
            <a:pPr eaLnBrk="1" hangingPunct="1"/>
            <a:r>
              <a:rPr lang="ko-KR" altLang="en-US" sz="2800" b="1" dirty="0" smtClean="0">
                <a:solidFill>
                  <a:schemeClr val="bg1"/>
                </a:solidFill>
                <a:latin typeface="나눔고딕"/>
                <a:ea typeface="나눔고딕"/>
                <a:cs typeface="나눔고딕"/>
              </a:rPr>
              <a:t>제안 서비스 소개</a:t>
            </a:r>
            <a:endParaRPr lang="ko-KR" altLang="en-US" sz="2800" b="1" dirty="0">
              <a:solidFill>
                <a:schemeClr val="bg1"/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9224" name="Rectangle 23"/>
          <p:cNvSpPr>
            <a:spLocks noChangeArrowheads="1"/>
          </p:cNvSpPr>
          <p:nvPr/>
        </p:nvSpPr>
        <p:spPr bwMode="auto">
          <a:xfrm>
            <a:off x="761239" y="2970802"/>
            <a:ext cx="4274771" cy="214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ko-KR" altLang="en-US" sz="1600" dirty="0" smtClean="0">
                <a:latin typeface="나눔고딕"/>
                <a:ea typeface="나눔고딕"/>
                <a:cs typeface="나눔고딕"/>
              </a:rPr>
              <a:t>제안 서비스 개요</a:t>
            </a:r>
            <a:endParaRPr lang="en-US" altLang="ko-KR" sz="1600" dirty="0" smtClean="0">
              <a:latin typeface="나눔고딕"/>
              <a:ea typeface="나눔고딕"/>
              <a:cs typeface="나눔고딕"/>
            </a:endParaRPr>
          </a:p>
          <a:p>
            <a:pPr>
              <a:lnSpc>
                <a:spcPct val="140000"/>
              </a:lnSpc>
            </a:pPr>
            <a:r>
              <a:rPr lang="ko-KR" altLang="en-US" sz="1600" dirty="0" smtClean="0">
                <a:latin typeface="나눔고딕"/>
                <a:ea typeface="나눔고딕"/>
                <a:cs typeface="나눔고딕"/>
              </a:rPr>
              <a:t>제안 서비스 범위 및 구성</a:t>
            </a:r>
            <a:endParaRPr lang="en-US" altLang="ko-KR" sz="1600" dirty="0" smtClean="0">
              <a:latin typeface="나눔고딕"/>
              <a:ea typeface="나눔고딕"/>
              <a:cs typeface="나눔고딕"/>
            </a:endParaRPr>
          </a:p>
          <a:p>
            <a:pPr>
              <a:lnSpc>
                <a:spcPct val="140000"/>
              </a:lnSpc>
            </a:pPr>
            <a:r>
              <a:rPr lang="ko-KR" altLang="en-US" sz="1600" dirty="0" smtClean="0">
                <a:latin typeface="나눔고딕"/>
                <a:ea typeface="나눔고딕"/>
                <a:cs typeface="나눔고딕"/>
              </a:rPr>
              <a:t>제안 서비스 실행 모델</a:t>
            </a:r>
            <a:endParaRPr lang="en-US" altLang="ko-KR" sz="1600" dirty="0" smtClean="0">
              <a:latin typeface="나눔고딕"/>
              <a:ea typeface="나눔고딕"/>
              <a:cs typeface="나눔고딕"/>
            </a:endParaRPr>
          </a:p>
          <a:p>
            <a:pPr>
              <a:lnSpc>
                <a:spcPct val="140000"/>
              </a:lnSpc>
            </a:pPr>
            <a:r>
              <a:rPr lang="ko-KR" altLang="en-US" sz="1600" dirty="0" smtClean="0">
                <a:latin typeface="나눔고딕"/>
                <a:ea typeface="나눔고딕"/>
                <a:cs typeface="나눔고딕"/>
              </a:rPr>
              <a:t>서비스 수행 방안</a:t>
            </a:r>
            <a:endParaRPr lang="en-US" altLang="ko-KR" sz="1600" dirty="0" smtClean="0">
              <a:latin typeface="나눔고딕"/>
              <a:ea typeface="나눔고딕"/>
              <a:cs typeface="나눔고딕"/>
            </a:endParaRPr>
          </a:p>
          <a:p>
            <a:pPr>
              <a:lnSpc>
                <a:spcPct val="140000"/>
              </a:lnSpc>
            </a:pPr>
            <a:r>
              <a:rPr lang="ko-KR" altLang="en-US" sz="1600" dirty="0" smtClean="0">
                <a:latin typeface="나눔고딕"/>
                <a:ea typeface="나눔고딕"/>
                <a:cs typeface="나눔고딕"/>
              </a:rPr>
              <a:t>실행 조직 소개</a:t>
            </a:r>
            <a:endParaRPr lang="en-US" altLang="ko-KR" sz="1600" dirty="0" smtClean="0">
              <a:latin typeface="나눔고딕"/>
              <a:ea typeface="나눔고딕"/>
              <a:cs typeface="나눔고딕"/>
            </a:endParaRPr>
          </a:p>
          <a:p>
            <a:pPr>
              <a:lnSpc>
                <a:spcPct val="140000"/>
              </a:lnSpc>
            </a:pPr>
            <a:endParaRPr lang="en-US" altLang="ko-KR" sz="1600" dirty="0" smtClean="0">
              <a:latin typeface="나눔고딕"/>
              <a:ea typeface="나눔고딕"/>
              <a:cs typeface="나눔고딕"/>
            </a:endParaRPr>
          </a:p>
        </p:txBody>
      </p:sp>
      <p:sp>
        <p:nvSpPr>
          <p:cNvPr id="9226" name="Rectangle 75"/>
          <p:cNvSpPr>
            <a:spLocks noChangeArrowheads="1"/>
          </p:cNvSpPr>
          <p:nvPr/>
        </p:nvSpPr>
        <p:spPr bwMode="auto">
          <a:xfrm>
            <a:off x="418031" y="2969783"/>
            <a:ext cx="604837" cy="2488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1600" b="1" dirty="0">
                <a:solidFill>
                  <a:srgbClr val="B2B2B2"/>
                </a:solidFill>
                <a:latin typeface="나눔고딕"/>
                <a:ea typeface="나눔고딕"/>
                <a:cs typeface="나눔고딕"/>
              </a:rPr>
              <a:t>1</a:t>
            </a:r>
          </a:p>
          <a:p>
            <a:pPr>
              <a:lnSpc>
                <a:spcPct val="140000"/>
              </a:lnSpc>
            </a:pPr>
            <a:r>
              <a:rPr lang="en-US" altLang="ko-KR" sz="1600" b="1" dirty="0">
                <a:solidFill>
                  <a:srgbClr val="B2B2B2"/>
                </a:solidFill>
                <a:latin typeface="나눔고딕"/>
                <a:ea typeface="나눔고딕"/>
                <a:cs typeface="나눔고딕"/>
              </a:rPr>
              <a:t>2</a:t>
            </a:r>
          </a:p>
          <a:p>
            <a:pPr>
              <a:lnSpc>
                <a:spcPct val="140000"/>
              </a:lnSpc>
            </a:pPr>
            <a:r>
              <a:rPr lang="en-US" altLang="ko-KR" sz="1600" b="1" dirty="0">
                <a:solidFill>
                  <a:srgbClr val="B2B2B2"/>
                </a:solidFill>
                <a:latin typeface="나눔고딕"/>
                <a:ea typeface="나눔고딕"/>
                <a:cs typeface="나눔고딕"/>
              </a:rPr>
              <a:t>3</a:t>
            </a:r>
          </a:p>
          <a:p>
            <a:pPr>
              <a:lnSpc>
                <a:spcPct val="140000"/>
              </a:lnSpc>
            </a:pPr>
            <a:r>
              <a:rPr lang="en-US" altLang="ko-KR" sz="1600" b="1" dirty="0" smtClean="0">
                <a:solidFill>
                  <a:srgbClr val="B2B2B2"/>
                </a:solidFill>
                <a:latin typeface="나눔고딕"/>
                <a:ea typeface="나눔고딕"/>
                <a:cs typeface="나눔고딕"/>
              </a:rPr>
              <a:t>4</a:t>
            </a:r>
          </a:p>
          <a:p>
            <a:pPr>
              <a:lnSpc>
                <a:spcPct val="140000"/>
              </a:lnSpc>
            </a:pPr>
            <a:r>
              <a:rPr lang="ko-KR" altLang="ko-KR" sz="1600" b="1" dirty="0">
                <a:solidFill>
                  <a:srgbClr val="B2B2B2"/>
                </a:solidFill>
                <a:latin typeface="나눔고딕"/>
                <a:ea typeface="나눔고딕"/>
                <a:cs typeface="나눔고딕"/>
              </a:rPr>
              <a:t>5</a:t>
            </a:r>
            <a:endParaRPr lang="en-US" altLang="ko-KR" sz="1600" b="1" dirty="0">
              <a:solidFill>
                <a:srgbClr val="B2B2B2"/>
              </a:solidFill>
              <a:latin typeface="나눔고딕"/>
              <a:ea typeface="나눔고딕"/>
              <a:cs typeface="나눔고딕"/>
            </a:endParaRPr>
          </a:p>
          <a:p>
            <a:pPr>
              <a:lnSpc>
                <a:spcPct val="140000"/>
              </a:lnSpc>
            </a:pPr>
            <a:endParaRPr lang="en-US" altLang="ko-KR" sz="1600" b="1" dirty="0">
              <a:solidFill>
                <a:srgbClr val="B2B2B2"/>
              </a:solidFill>
              <a:latin typeface="나눔고딕"/>
              <a:ea typeface="나눔고딕"/>
              <a:cs typeface="나눔고딕"/>
            </a:endParaRPr>
          </a:p>
          <a:p>
            <a:pPr>
              <a:lnSpc>
                <a:spcPct val="140000"/>
              </a:lnSpc>
            </a:pPr>
            <a:endParaRPr lang="en-US" altLang="ko-KR" sz="1600" b="1" dirty="0" smtClean="0">
              <a:solidFill>
                <a:srgbClr val="B2B2B2"/>
              </a:solidFill>
              <a:latin typeface="나눔고딕"/>
              <a:ea typeface="나눔고딕"/>
              <a:cs typeface="나눔고딕"/>
            </a:endParaRPr>
          </a:p>
        </p:txBody>
      </p:sp>
      <p:pic>
        <p:nvPicPr>
          <p:cNvPr id="9227" name="그림 23" descr="01 copy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288925"/>
            <a:ext cx="5383212" cy="53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398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655728" y="2743200"/>
            <a:ext cx="3928542" cy="259080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  <a:alpha val="0"/>
                </a:schemeClr>
              </a:gs>
              <a:gs pos="35000">
                <a:schemeClr val="accent5">
                  <a:tint val="37000"/>
                  <a:satMod val="300000"/>
                  <a:alpha val="0"/>
                </a:schemeClr>
              </a:gs>
              <a:gs pos="100000">
                <a:schemeClr val="accent5">
                  <a:tint val="15000"/>
                  <a:satMod val="350000"/>
                  <a:alpha val="0"/>
                </a:schemeClr>
              </a:gs>
            </a:gsLst>
            <a:lin ang="16200000" scaled="1"/>
            <a:tileRect/>
          </a:gradFill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latin typeface="나눔고딕"/>
              <a:ea typeface="나눔고딕"/>
              <a:cs typeface="나눔고딕"/>
            </a:endParaRPr>
          </a:p>
        </p:txBody>
      </p:sp>
      <p:sp>
        <p:nvSpPr>
          <p:cNvPr id="59" name="Rectangle 13"/>
          <p:cNvSpPr txBox="1">
            <a:spLocks noChangeArrowheads="1"/>
          </p:cNvSpPr>
          <p:nvPr/>
        </p:nvSpPr>
        <p:spPr>
          <a:xfrm>
            <a:off x="17278" y="0"/>
            <a:ext cx="7574311" cy="447553"/>
          </a:xfrm>
          <a:prstGeom prst="rect">
            <a:avLst/>
          </a:prstGeom>
        </p:spPr>
        <p:txBody>
          <a:bodyPr/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맑은 고딕" charset="0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charset="0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charset="0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charset="0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charset="0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l" defTabSz="806450" eaLnBrk="1" hangingPunct="1">
              <a:defRPr/>
            </a:pP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/>
                <a:ea typeface="나눔고딕"/>
                <a:cs typeface="나눔고딕"/>
              </a:rPr>
              <a:t>제안 서비스 개요</a:t>
            </a:r>
          </a:p>
        </p:txBody>
      </p:sp>
      <p:sp>
        <p:nvSpPr>
          <p:cNvPr id="60" name="Text Box 4"/>
          <p:cNvSpPr txBox="1">
            <a:spLocks noChangeArrowheads="1"/>
          </p:cNvSpPr>
          <p:nvPr/>
        </p:nvSpPr>
        <p:spPr bwMode="auto">
          <a:xfrm>
            <a:off x="7637113" y="85388"/>
            <a:ext cx="2268888" cy="3323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latinLnBrk="0">
              <a:lnSpc>
                <a:spcPct val="13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kumimoji="0"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나눔고딕"/>
              </a:rPr>
              <a:t>제안 서비스 소개</a:t>
            </a:r>
            <a:endParaRPr kumimoji="0"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36" name="Rectangle 185"/>
          <p:cNvSpPr txBox="1">
            <a:spLocks noChangeArrowheads="1"/>
          </p:cNvSpPr>
          <p:nvPr/>
        </p:nvSpPr>
        <p:spPr>
          <a:xfrm>
            <a:off x="211911" y="540823"/>
            <a:ext cx="9527666" cy="111017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맑은 고딕" charset="0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맑은 고딕" charset="0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맑은 고딕" charset="0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맑은 고딕" charset="0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맑은 고딕" charset="0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/>
                <a:ea typeface="나눔고딕"/>
                <a:cs typeface="나눔고딕"/>
              </a:rPr>
              <a:t>IT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/>
                <a:ea typeface="나눔고딕"/>
                <a:cs typeface="나눔고딕"/>
              </a:rPr>
              <a:t> 분야의 다양한 이슈를 해결할 수 있는 새로운 전략의 일환으로 </a:t>
            </a:r>
            <a:r>
              <a:rPr lang="ko-KR" altLang="en-US" sz="2000" b="1" dirty="0" smtClean="0">
                <a:solidFill>
                  <a:srgbClr val="3366FF"/>
                </a:solidFill>
                <a:latin typeface="나눔고딕"/>
                <a:ea typeface="나눔고딕"/>
                <a:cs typeface="나눔고딕"/>
              </a:rPr>
              <a:t>각 분야별 전문기술력</a:t>
            </a:r>
            <a:endParaRPr lang="en-US" altLang="ko-KR" sz="2000" b="1" dirty="0" smtClean="0">
              <a:solidFill>
                <a:srgbClr val="3366FF"/>
              </a:solidFill>
              <a:latin typeface="나눔고딕"/>
              <a:ea typeface="나눔고딕"/>
              <a:cs typeface="나눔고딕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Arial" charset="0"/>
              <a:buNone/>
            </a:pPr>
            <a:r>
              <a:rPr lang="ko-KR" altLang="en-US" sz="2000" b="1" dirty="0" smtClean="0">
                <a:solidFill>
                  <a:srgbClr val="3366FF"/>
                </a:solidFill>
                <a:latin typeface="나눔고딕"/>
                <a:ea typeface="나눔고딕"/>
                <a:cs typeface="나눔고딕"/>
              </a:rPr>
              <a:t>확보와 유연한 조직운영 체계를 확보 할 수 있는 신개념의 </a:t>
            </a:r>
            <a:r>
              <a:rPr lang="en-US" altLang="ko-KR" sz="2000" b="1" dirty="0" smtClean="0">
                <a:solidFill>
                  <a:srgbClr val="3366FF"/>
                </a:solidFill>
                <a:latin typeface="나눔고딕"/>
                <a:ea typeface="나눔고딕"/>
                <a:cs typeface="나눔고딕"/>
              </a:rPr>
              <a:t>IT</a:t>
            </a:r>
            <a:r>
              <a:rPr lang="en-US" altLang="ko-KR" sz="2000" b="1" dirty="0">
                <a:solidFill>
                  <a:srgbClr val="3366FF"/>
                </a:solidFill>
                <a:latin typeface="나눔고딕"/>
                <a:ea typeface="나눔고딕"/>
                <a:cs typeface="나눔고딕"/>
              </a:rPr>
              <a:t> </a:t>
            </a:r>
            <a:r>
              <a:rPr lang="ko-KR" altLang="en-US" sz="2000" b="1" dirty="0" smtClean="0">
                <a:solidFill>
                  <a:srgbClr val="3366FF"/>
                </a:solidFill>
                <a:latin typeface="나눔고딕"/>
                <a:ea typeface="나눔고딕"/>
                <a:cs typeface="나눔고딕"/>
              </a:rPr>
              <a:t>서비스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/>
                <a:ea typeface="나눔고딕"/>
                <a:cs typeface="나눔고딕"/>
              </a:rPr>
              <a:t>를 기반으로 하여 </a:t>
            </a:r>
            <a:endParaRPr lang="en-US" altLang="ko-KR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고딕"/>
              <a:ea typeface="나눔고딕"/>
              <a:cs typeface="나눔고딕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Arial" charset="0"/>
              <a:buNone/>
            </a:pP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/>
                <a:ea typeface="나눔고딕"/>
                <a:cs typeface="나눔고딕"/>
              </a:rPr>
              <a:t>변화되는 환경속에서 </a:t>
            </a:r>
            <a:r>
              <a:rPr lang="ko-KR" altLang="en-US" sz="2000" b="1" dirty="0" smtClean="0">
                <a:solidFill>
                  <a:srgbClr val="3366FF"/>
                </a:solidFill>
                <a:latin typeface="나눔고딕"/>
                <a:ea typeface="나눔고딕"/>
                <a:cs typeface="나눔고딕"/>
              </a:rPr>
              <a:t>새로운 기회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/>
                <a:ea typeface="나눔고딕"/>
                <a:cs typeface="나눔고딕"/>
              </a:rPr>
              <a:t>를 찾을 수 있도록 도와 드리겠습니다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/>
                <a:ea typeface="나눔고딕"/>
                <a:cs typeface="나눔고딕"/>
              </a:rPr>
              <a:t>.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/>
                <a:ea typeface="나눔고딕"/>
                <a:cs typeface="나눔고딕"/>
              </a:rPr>
              <a:t>  </a:t>
            </a:r>
            <a:endParaRPr lang="en-US" altLang="ko-KR" sz="2000" b="1" dirty="0">
              <a:solidFill>
                <a:schemeClr val="tx1">
                  <a:lumMod val="65000"/>
                  <a:lumOff val="35000"/>
                </a:schemeClr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1733" y="2218267"/>
            <a:ext cx="2006600" cy="16637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latin typeface="나눔고딕"/>
                <a:ea typeface="나눔고딕"/>
                <a:cs typeface="나눔고딕"/>
              </a:rPr>
              <a:t>기업 </a:t>
            </a:r>
            <a:r>
              <a:rPr lang="en-US" altLang="ko-KR" sz="2000" dirty="0" smtClean="0">
                <a:latin typeface="나눔고딕"/>
                <a:ea typeface="나눔고딕"/>
                <a:cs typeface="나눔고딕"/>
              </a:rPr>
              <a:t>IT </a:t>
            </a:r>
            <a:r>
              <a:rPr lang="ko-KR" altLang="en-US" sz="2000" dirty="0" smtClean="0">
                <a:latin typeface="나눔고딕"/>
                <a:ea typeface="나눔고딕"/>
                <a:cs typeface="나눔고딕"/>
              </a:rPr>
              <a:t>분야의</a:t>
            </a:r>
            <a:endParaRPr lang="en-US" altLang="ko-KR" sz="2000" dirty="0" smtClean="0">
              <a:latin typeface="나눔고딕"/>
              <a:ea typeface="나눔고딕"/>
              <a:cs typeface="나눔고딕"/>
            </a:endParaRPr>
          </a:p>
          <a:p>
            <a:pPr algn="ctr"/>
            <a:r>
              <a:rPr lang="ko-KR" altLang="en-US" sz="2000" dirty="0" smtClean="0">
                <a:latin typeface="나눔고딕"/>
                <a:ea typeface="나눔고딕"/>
                <a:cs typeface="나눔고딕"/>
              </a:rPr>
              <a:t>시대적 변화</a:t>
            </a:r>
            <a:endParaRPr lang="en-US" sz="2000" dirty="0">
              <a:latin typeface="나눔고딕"/>
              <a:ea typeface="나눔고딕"/>
              <a:cs typeface="나눔고딕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1733" y="4021667"/>
            <a:ext cx="2006600" cy="16637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나눔고딕"/>
                <a:ea typeface="나눔고딕"/>
                <a:cs typeface="나눔고딕"/>
              </a:rPr>
              <a:t>IT </a:t>
            </a:r>
            <a:r>
              <a:rPr lang="ko-KR" altLang="en-US" sz="2000" dirty="0" smtClean="0">
                <a:latin typeface="나눔고딕"/>
                <a:ea typeface="나눔고딕"/>
                <a:cs typeface="나눔고딕"/>
              </a:rPr>
              <a:t>운영에 따른</a:t>
            </a:r>
            <a:endParaRPr lang="en-US" altLang="ko-KR" sz="2000" dirty="0" smtClean="0">
              <a:latin typeface="나눔고딕"/>
              <a:ea typeface="나눔고딕"/>
              <a:cs typeface="나눔고딕"/>
            </a:endParaRPr>
          </a:p>
          <a:p>
            <a:pPr algn="ctr"/>
            <a:r>
              <a:rPr lang="ko-KR" altLang="en-US" sz="2000" dirty="0" smtClean="0">
                <a:latin typeface="나눔고딕"/>
                <a:ea typeface="나눔고딕"/>
                <a:cs typeface="나눔고딕"/>
              </a:rPr>
              <a:t>주요이슈</a:t>
            </a:r>
            <a:endParaRPr lang="en-US" sz="2000" dirty="0">
              <a:latin typeface="나눔고딕"/>
              <a:ea typeface="나눔고딕"/>
              <a:cs typeface="나눔고딕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27392" y="2929465"/>
            <a:ext cx="1989671" cy="125306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latin typeface="나눔고딕"/>
                <a:ea typeface="나눔고딕"/>
                <a:cs typeface="나눔고딕"/>
              </a:rPr>
              <a:t>세분화된 </a:t>
            </a:r>
            <a:endParaRPr lang="en-US" altLang="ko-KR" sz="2000" dirty="0" smtClean="0">
              <a:latin typeface="나눔고딕"/>
              <a:ea typeface="나눔고딕"/>
              <a:cs typeface="나눔고딕"/>
            </a:endParaRPr>
          </a:p>
          <a:p>
            <a:pPr algn="ctr"/>
            <a:r>
              <a:rPr lang="en-US" altLang="ko-KR" sz="2000" dirty="0" smtClean="0">
                <a:latin typeface="나눔고딕"/>
                <a:ea typeface="나눔고딕"/>
                <a:cs typeface="나눔고딕"/>
              </a:rPr>
              <a:t>IT </a:t>
            </a:r>
            <a:r>
              <a:rPr lang="ko-KR" altLang="en-US" sz="2000" dirty="0" smtClean="0">
                <a:latin typeface="나눔고딕"/>
                <a:ea typeface="나눔고딕"/>
                <a:cs typeface="나눔고딕"/>
              </a:rPr>
              <a:t>기술 서비스</a:t>
            </a:r>
            <a:endParaRPr lang="en-US" sz="2000" dirty="0">
              <a:latin typeface="나눔고딕"/>
              <a:ea typeface="나눔고딕"/>
              <a:cs typeface="나눔고딕"/>
            </a:endParaRPr>
          </a:p>
        </p:txBody>
      </p:sp>
      <p:sp>
        <p:nvSpPr>
          <p:cNvPr id="5" name="Striped Right Arrow 4"/>
          <p:cNvSpPr/>
          <p:nvPr/>
        </p:nvSpPr>
        <p:spPr>
          <a:xfrm>
            <a:off x="1921933" y="3090334"/>
            <a:ext cx="1384300" cy="1663700"/>
          </a:xfrm>
          <a:prstGeom prst="stripedRightArrow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  <a:alpha val="38000"/>
                </a:schemeClr>
              </a:gs>
              <a:gs pos="35000">
                <a:schemeClr val="accent4">
                  <a:tint val="37000"/>
                  <a:satMod val="300000"/>
                  <a:alpha val="38000"/>
                </a:schemeClr>
              </a:gs>
              <a:gs pos="100000">
                <a:schemeClr val="accent4">
                  <a:tint val="15000"/>
                  <a:satMod val="350000"/>
                  <a:alpha val="38000"/>
                </a:schemeClr>
              </a:gs>
            </a:gsLst>
            <a:lin ang="16200000" scaled="1"/>
            <a:tileRect/>
          </a:gradFill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>
              <a:latin typeface="나눔고딕"/>
              <a:ea typeface="나눔고딕"/>
              <a:cs typeface="나눔고딕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27392" y="4182531"/>
            <a:ext cx="1989671" cy="99906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latin typeface="나눔고딕"/>
                <a:ea typeface="나눔고딕"/>
                <a:cs typeface="나눔고딕"/>
              </a:rPr>
              <a:t>분야별</a:t>
            </a:r>
            <a:endParaRPr lang="en-US" altLang="ko-KR" sz="2000" dirty="0" smtClean="0">
              <a:latin typeface="나눔고딕"/>
              <a:ea typeface="나눔고딕"/>
              <a:cs typeface="나눔고딕"/>
            </a:endParaRPr>
          </a:p>
          <a:p>
            <a:pPr algn="ctr"/>
            <a:r>
              <a:rPr lang="ko-KR" altLang="en-US" sz="2000" dirty="0" smtClean="0">
                <a:latin typeface="나눔고딕"/>
                <a:ea typeface="나눔고딕"/>
                <a:cs typeface="나눔고딕"/>
              </a:rPr>
              <a:t>전문가집단</a:t>
            </a:r>
            <a:endParaRPr lang="en-US" sz="2000" dirty="0">
              <a:latin typeface="나눔고딕"/>
              <a:ea typeface="나눔고딕"/>
              <a:cs typeface="나눔고딕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72669" y="2967568"/>
            <a:ext cx="3911601" cy="2340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ko-KR" altLang="en-US" dirty="0" smtClean="0">
                <a:latin typeface="나눔고딕"/>
                <a:ea typeface="나눔고딕"/>
                <a:cs typeface="나눔고딕"/>
              </a:rPr>
              <a:t>전문 업무지식과 경험을 통한 전문 </a:t>
            </a:r>
            <a:endParaRPr lang="en-US" altLang="ko-KR" dirty="0" smtClean="0">
              <a:latin typeface="나눔고딕"/>
              <a:ea typeface="나눔고딕"/>
              <a:cs typeface="나눔고딕"/>
            </a:endParaRPr>
          </a:p>
          <a:p>
            <a:pPr>
              <a:lnSpc>
                <a:spcPct val="90000"/>
              </a:lnSpc>
            </a:pPr>
            <a:r>
              <a:rPr lang="ko-KR" altLang="ko-KR" dirty="0">
                <a:latin typeface="나눔고딕"/>
                <a:ea typeface="나눔고딕"/>
                <a:cs typeface="나눔고딕"/>
              </a:rPr>
              <a:t> </a:t>
            </a:r>
            <a:r>
              <a:rPr lang="ko-KR" altLang="en-US" dirty="0" smtClean="0">
                <a:latin typeface="나눔고딕"/>
                <a:ea typeface="나눔고딕"/>
                <a:cs typeface="나눔고딕"/>
              </a:rPr>
              <a:t>   서비스</a:t>
            </a:r>
            <a:endParaRPr lang="en-US" altLang="ko-KR" dirty="0" smtClean="0">
              <a:latin typeface="나눔고딕"/>
              <a:ea typeface="나눔고딕"/>
              <a:cs typeface="나눔고딕"/>
            </a:endParaRP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endParaRPr lang="en-US" altLang="ko-KR" dirty="0" smtClean="0">
              <a:latin typeface="나눔고딕"/>
              <a:ea typeface="나눔고딕"/>
              <a:cs typeface="나눔고딕"/>
            </a:endParaRP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ko-KR" altLang="en-US" dirty="0" smtClean="0">
                <a:latin typeface="나눔고딕"/>
                <a:ea typeface="나눔고딕"/>
                <a:cs typeface="나눔고딕"/>
              </a:rPr>
              <a:t>문제발생 시 분야별 전문가 집단에 </a:t>
            </a:r>
            <a:endParaRPr lang="en-US" altLang="ko-KR" dirty="0" smtClean="0">
              <a:latin typeface="나눔고딕"/>
              <a:ea typeface="나눔고딕"/>
              <a:cs typeface="나눔고딕"/>
            </a:endParaRPr>
          </a:p>
          <a:p>
            <a:pPr>
              <a:lnSpc>
                <a:spcPct val="90000"/>
              </a:lnSpc>
            </a:pPr>
            <a:r>
              <a:rPr lang="ko-KR" altLang="ko-KR" dirty="0">
                <a:latin typeface="나눔고딕"/>
                <a:ea typeface="나눔고딕"/>
                <a:cs typeface="나눔고딕"/>
              </a:rPr>
              <a:t> </a:t>
            </a:r>
            <a:r>
              <a:rPr lang="ko-KR" altLang="en-US" dirty="0" smtClean="0">
                <a:latin typeface="나눔고딕"/>
                <a:ea typeface="나눔고딕"/>
                <a:cs typeface="나눔고딕"/>
              </a:rPr>
              <a:t>    의한 통합분석 및 지원체계 </a:t>
            </a:r>
            <a:endParaRPr lang="en-US" altLang="ko-KR" dirty="0" smtClean="0">
              <a:latin typeface="나눔고딕"/>
              <a:ea typeface="나눔고딕"/>
              <a:cs typeface="나눔고딕"/>
            </a:endParaRP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endParaRPr lang="en-US" dirty="0" smtClean="0">
              <a:latin typeface="나눔고딕"/>
              <a:ea typeface="나눔고딕"/>
              <a:cs typeface="나눔고딕"/>
            </a:endParaRP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ko-KR" altLang="en-US" dirty="0" smtClean="0">
                <a:latin typeface="나눔고딕"/>
                <a:ea typeface="나눔고딕"/>
                <a:cs typeface="나눔고딕"/>
              </a:rPr>
              <a:t>최적의 맞춤식 서비스 설계</a:t>
            </a:r>
            <a:endParaRPr lang="en-US" altLang="ko-KR" dirty="0" smtClean="0">
              <a:latin typeface="나눔고딕"/>
              <a:ea typeface="나눔고딕"/>
              <a:cs typeface="나눔고딕"/>
            </a:endParaRP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endParaRPr lang="en-US" altLang="ko-KR" dirty="0">
              <a:latin typeface="나눔고딕"/>
              <a:ea typeface="나눔고딕"/>
              <a:cs typeface="나눔고딕"/>
            </a:endParaRP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ko-KR" altLang="en-US" dirty="0" smtClean="0">
                <a:latin typeface="나눔고딕"/>
                <a:ea typeface="나눔고딕"/>
                <a:cs typeface="나눔고딕"/>
              </a:rPr>
              <a:t>비용최적화  </a:t>
            </a:r>
            <a:endParaRPr lang="en-US" dirty="0">
              <a:latin typeface="나눔고딕"/>
              <a:ea typeface="나눔고딕"/>
              <a:cs typeface="나눔고딕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02944" y="3509438"/>
            <a:ext cx="770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새로운 </a:t>
            </a:r>
            <a:endParaRPr lang="en-US" altLang="ko-KR" sz="1600" dirty="0" smtClean="0">
              <a:solidFill>
                <a:srgbClr val="000000"/>
              </a:solidFill>
              <a:latin typeface="나눔고딕"/>
              <a:ea typeface="나눔고딕"/>
              <a:cs typeface="나눔고딕"/>
            </a:endParaRPr>
          </a:p>
          <a:p>
            <a:pPr algn="ctr"/>
            <a:r>
              <a:rPr lang="ko-KR" altLang="en-US" sz="1600" dirty="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해법의 </a:t>
            </a:r>
            <a:endParaRPr lang="en-US" altLang="ko-KR" sz="1600" dirty="0" smtClean="0">
              <a:solidFill>
                <a:srgbClr val="000000"/>
              </a:solidFill>
              <a:latin typeface="나눔고딕"/>
              <a:ea typeface="나눔고딕"/>
              <a:cs typeface="나눔고딕"/>
            </a:endParaRPr>
          </a:p>
          <a:p>
            <a:pPr algn="ctr"/>
            <a:r>
              <a:rPr lang="ko-KR" altLang="en-US" sz="1600" dirty="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필요</a:t>
            </a:r>
            <a:endParaRPr lang="en-US" sz="1600" dirty="0">
              <a:solidFill>
                <a:srgbClr val="000000"/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60053" y="2547762"/>
            <a:ext cx="218441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latin typeface="나눔고딕"/>
                <a:ea typeface="나눔고딕"/>
                <a:cs typeface="나눔고딕"/>
              </a:rPr>
              <a:t>서비스 주요특징</a:t>
            </a:r>
            <a:endParaRPr lang="en-US" altLang="ko-KR" sz="2000" b="1" dirty="0" smtClean="0">
              <a:latin typeface="나눔고딕"/>
              <a:ea typeface="나눔고딕"/>
              <a:cs typeface="나눔고딕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664200" y="2755900"/>
            <a:ext cx="3949700" cy="2603500"/>
            <a:chOff x="3683000" y="1917700"/>
            <a:chExt cx="5791200" cy="373380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3683000" y="5651500"/>
              <a:ext cx="5791200" cy="0"/>
            </a:xfrm>
            <a:prstGeom prst="line">
              <a:avLst/>
            </a:prstGeom>
            <a:ln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9461500" y="1917700"/>
              <a:ext cx="0" cy="37338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9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_Default Design 1">
    <a:dk1>
      <a:srgbClr val="000066"/>
    </a:dk1>
    <a:lt1>
      <a:srgbClr val="FFFFFF"/>
    </a:lt1>
    <a:dk2>
      <a:srgbClr val="000066"/>
    </a:dk2>
    <a:lt2>
      <a:srgbClr val="CCCCFF"/>
    </a:lt2>
    <a:accent1>
      <a:srgbClr val="333399"/>
    </a:accent1>
    <a:accent2>
      <a:srgbClr val="FF6600"/>
    </a:accent2>
    <a:accent3>
      <a:srgbClr val="FFFFFF"/>
    </a:accent3>
    <a:accent4>
      <a:srgbClr val="000056"/>
    </a:accent4>
    <a:accent5>
      <a:srgbClr val="ADADCA"/>
    </a:accent5>
    <a:accent6>
      <a:srgbClr val="E75C00"/>
    </a:accent6>
    <a:hlink>
      <a:srgbClr val="9999FF"/>
    </a:hlink>
    <a:folHlink>
      <a:srgbClr val="CCCC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21885</TotalTime>
  <Words>1797</Words>
  <Application>Microsoft Macintosh PowerPoint</Application>
  <PresentationFormat>A4 Paper (210x297 mm)</PresentationFormat>
  <Paragraphs>488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9_디자인 사용자 지정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Vision Insight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Sungjin</dc:creator>
  <cp:lastModifiedBy>Sungjin Kim</cp:lastModifiedBy>
  <cp:revision>1016</cp:revision>
  <dcterms:created xsi:type="dcterms:W3CDTF">2006-08-14T03:17:17Z</dcterms:created>
  <dcterms:modified xsi:type="dcterms:W3CDTF">2014-07-10T02:35:06Z</dcterms:modified>
</cp:coreProperties>
</file>